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7" roundtripDataSignature="AMtx7mjnc7eGu4MGtwcd0dmbNHm7pvf4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560C5E-7316-4E68-97CA-C30B41E8D234}">
  <a:tblStyle styleId="{0F560C5E-7316-4E68-97CA-C30B41E8D2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5CBD362-027A-4E98-A949-8901E63E0E5E}" styleName="Table_1">
    <a:wholeTbl>
      <a:tcTxStyle b="off" i="off">
        <a:font>
          <a:latin typeface="Casper"/>
          <a:ea typeface="Casper"/>
          <a:cs typeface="Casper"/>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8E9"/>
          </a:solidFill>
        </a:fill>
      </a:tcStyle>
    </a:wholeTbl>
    <a:band1H>
      <a:tcTxStyle b="off" i="off"/>
      <a:tcStyle>
        <a:fill>
          <a:solidFill>
            <a:srgbClr val="CBCED0"/>
          </a:solidFill>
        </a:fill>
      </a:tcStyle>
    </a:band1H>
    <a:band2H>
      <a:tcTxStyle b="off" i="off"/>
    </a:band2H>
    <a:band1V>
      <a:tcTxStyle b="off" i="off"/>
      <a:tcStyle>
        <a:fill>
          <a:solidFill>
            <a:srgbClr val="CBCED0"/>
          </a:solidFill>
        </a:fill>
      </a:tcStyle>
    </a:band1V>
    <a:band2V>
      <a:tcTxStyle b="off" i="off"/>
    </a:band2V>
    <a:lastCol>
      <a:tcTxStyle b="on" i="off">
        <a:font>
          <a:latin typeface="Casper"/>
          <a:ea typeface="Casper"/>
          <a:cs typeface="Casper"/>
        </a:font>
        <a:srgbClr val="FFFFFF"/>
      </a:tcTxStyle>
      <a:tcStyle>
        <a:fill>
          <a:solidFill>
            <a:srgbClr val="274857"/>
          </a:solidFill>
        </a:fill>
      </a:tcStyle>
    </a:lastCol>
    <a:firstCol>
      <a:tcTxStyle b="on" i="off">
        <a:font>
          <a:latin typeface="Casper"/>
          <a:ea typeface="Casper"/>
          <a:cs typeface="Casper"/>
        </a:font>
        <a:srgbClr val="FFFFFF"/>
      </a:tcTxStyle>
      <a:tcStyle>
        <a:fill>
          <a:solidFill>
            <a:srgbClr val="274857"/>
          </a:solidFill>
        </a:fill>
      </a:tcStyle>
    </a:firstCol>
    <a:lastRow>
      <a:tcTxStyle b="on" i="off">
        <a:font>
          <a:latin typeface="Casper"/>
          <a:ea typeface="Casper"/>
          <a:cs typeface="Casper"/>
        </a:font>
        <a:srgbClr val="FFFFFF"/>
      </a:tcTxStyle>
      <a:tcStyle>
        <a:tcBdr>
          <a:top>
            <a:ln cap="flat" cmpd="sng" w="38100">
              <a:solidFill>
                <a:srgbClr val="FFFFFF"/>
              </a:solidFill>
              <a:prstDash val="solid"/>
              <a:round/>
              <a:headEnd len="sm" w="sm" type="none"/>
              <a:tailEnd len="sm" w="sm" type="none"/>
            </a:ln>
          </a:top>
        </a:tcBdr>
        <a:fill>
          <a:solidFill>
            <a:srgbClr val="274857"/>
          </a:solidFill>
        </a:fill>
      </a:tcStyle>
    </a:lastRow>
    <a:seCell>
      <a:tcTxStyle b="off" i="off"/>
    </a:seCell>
    <a:swCell>
      <a:tcTxStyle b="off" i="off"/>
    </a:swCell>
    <a:firstRow>
      <a:tcTxStyle b="on" i="off">
        <a:font>
          <a:latin typeface="Casper"/>
          <a:ea typeface="Casper"/>
          <a:cs typeface="Casper"/>
        </a:font>
        <a:srgbClr val="FFFFFF"/>
      </a:tcTxStyle>
      <a:tcStyle>
        <a:tcBdr>
          <a:bottom>
            <a:ln cap="flat" cmpd="sng" w="38100">
              <a:solidFill>
                <a:srgbClr val="FFFFFF"/>
              </a:solidFill>
              <a:prstDash val="solid"/>
              <a:round/>
              <a:headEnd len="sm" w="sm" type="none"/>
              <a:tailEnd len="sm" w="sm" type="none"/>
            </a:ln>
          </a:bottom>
        </a:tcBdr>
        <a:fill>
          <a:solidFill>
            <a:srgbClr val="274857"/>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4.xml"/><Relationship Id="rId55" Type="http://schemas.openxmlformats.org/officeDocument/2006/relationships/font" Target="fonts/Lato-italic.fntdata"/><Relationship Id="rId10" Type="http://schemas.openxmlformats.org/officeDocument/2006/relationships/slide" Target="slides/slide3.xml"/><Relationship Id="rId54" Type="http://schemas.openxmlformats.org/officeDocument/2006/relationships/font" Target="fonts/Lato-bold.fntdata"/><Relationship Id="rId13" Type="http://schemas.openxmlformats.org/officeDocument/2006/relationships/slide" Target="slides/slide6.xml"/><Relationship Id="rId57" Type="http://customschemas.google.com/relationships/presentationmetadata" Target="metadata"/><Relationship Id="rId12" Type="http://schemas.openxmlformats.org/officeDocument/2006/relationships/slide" Target="slides/slide5.xml"/><Relationship Id="rId56" Type="http://schemas.openxmlformats.org/officeDocument/2006/relationships/font" Target="fonts/Lato-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What?</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Who?</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My name is</a:t>
            </a:r>
            <a:endParaRPr sz="1050">
              <a:solidFill>
                <a:srgbClr val="202124"/>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rgbClr val="202124"/>
                </a:solidFill>
                <a:highlight>
                  <a:srgbClr val="FFFFFF"/>
                </a:highlight>
              </a:rPr>
              <a:t>Chika-chika</a:t>
            </a:r>
            <a:endParaRPr sz="1050">
              <a:solidFill>
                <a:srgbClr val="202124"/>
              </a:solidFill>
              <a:highlight>
                <a:srgbClr val="FFFFFF"/>
              </a:highlight>
            </a:endParaRPr>
          </a:p>
          <a:p>
            <a:pPr indent="0" lvl="0" marL="0" rtl="0" algn="l">
              <a:lnSpc>
                <a:spcPct val="100000"/>
              </a:lnSpc>
              <a:spcBef>
                <a:spcPts val="0"/>
              </a:spcBef>
              <a:spcAft>
                <a:spcPts val="0"/>
              </a:spcAft>
              <a:buSzPts val="1100"/>
              <a:buNone/>
            </a:pPr>
            <a:r>
              <a:rPr lang="es" sz="1050">
                <a:solidFill>
                  <a:srgbClr val="202124"/>
                </a:solidFill>
                <a:highlight>
                  <a:srgbClr val="FFFFFF"/>
                </a:highlight>
              </a:rPr>
              <a:t>Slim Shady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e08b0dc3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2e08b0dc36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e08b0dc3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2e08b0dc36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e08b0dc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2e08b0dc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e08b0dc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2e08b0dc3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e08b0dc3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2e08b0dc36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a140e93c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fa140e93c5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e08b0dc3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2e08b0dc36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e08b0dc3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2e08b0dc36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e08b0dc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2e08b0dc36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e08b0dc3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2e08b0dc3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e08b0dc3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2e08b0dc36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a140e93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fa140e93c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e08b0dc3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2e08b0dc36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e08b0dc3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2e08b0dc36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a140e93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fa140e93c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e08b0dc3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2e08b0dc3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e08b0dc3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2e08b0dc36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e08b0dc3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2e08b0dc36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e08b0dc3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2e08b0dc3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e08b0dc3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2e08b0dc36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67caa6ca0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267caa6ca0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e73571af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2e73571af6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2e73571af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2e73571af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e73571af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2e73571af6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e73571af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2e73571af6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e73571af6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2e73571af6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e08b0dc3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2e08b0dc36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67caa6ca0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267caa6ca0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27d08f2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227d08f23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s" sz="1200">
                <a:solidFill>
                  <a:srgbClr val="374151"/>
                </a:solidFill>
                <a:highlight>
                  <a:srgbClr val="F7F7F8"/>
                </a:highlight>
                <a:latin typeface="Roboto"/>
                <a:ea typeface="Roboto"/>
                <a:cs typeface="Roboto"/>
                <a:sym typeface="Roboto"/>
              </a:rPr>
              <a:t>Task a:</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Object detection models such as FasterRCNN and MaskRCNN can struggle with object recognition when textures are similar or when objects are outside their context. FasterRCNN can misclassify objects with similar textures, while MaskRCNN can more accurately detect such objects. However, both models can still correctly detect and label objects outside their context in most cases.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b:</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When transplanting objects into new images using MaskRCNN, the model is generally able to recognize the transplanted objects, especially for cases such as dogs and clocks. However, in some cases, such as TVs in dark backgrounds, the model may fail to detect the objects. This highlights the importance of background and lighting conditions for object detection.</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c:</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The background of an image plays a critical role in object detection accuracy, and overlapping or partially occluded objects can be challenging for the model. Duplicating objects in an image can provide additional information that can help the model detect and classify objects more accurately, especially if the duplicated object is in a different location or under different lighting conditions than the original object.</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Feature interference can be harmful to the detection process in MaskRCNN, as features obtained from pixels outside the region of interest can interfere with the predictions. Adding random noise can further amplify this issue. Therefore, it is essential to pay attention to the pixels and features included in the model's training and detection processes.</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1500"/>
              </a:spcBef>
              <a:spcAft>
                <a:spcPts val="0"/>
              </a:spcAft>
              <a:buSzPts val="1100"/>
              <a:buNone/>
            </a:pPr>
            <a:r>
              <a:rPr lang="es" sz="1200">
                <a:solidFill>
                  <a:srgbClr val="374151"/>
                </a:solidFill>
                <a:highlight>
                  <a:srgbClr val="F7F7F8"/>
                </a:highlight>
                <a:latin typeface="Roboto"/>
                <a:ea typeface="Roboto"/>
                <a:cs typeface="Roboto"/>
                <a:sym typeface="Roboto"/>
              </a:rPr>
              <a:t>Task 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374151"/>
                </a:solidFill>
                <a:highlight>
                  <a:srgbClr val="F7F7F8"/>
                </a:highlight>
                <a:latin typeface="Roboto"/>
                <a:ea typeface="Roboto"/>
                <a:cs typeface="Roboto"/>
                <a:sym typeface="Roboto"/>
              </a:rPr>
              <a:t>Style transfer can impact object detectability, as some styles may result in texture loss and non-uniform contours, making it more difficult for object detection models to identify objects. It is important to choose styles that preserve object details and contours to minimize the impact on object detection accuracy.</a:t>
            </a:r>
            <a:endParaRPr sz="1200">
              <a:solidFill>
                <a:srgbClr val="374151"/>
              </a:solidFill>
              <a:highlight>
                <a:srgbClr val="F7F7F8"/>
              </a:highlight>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80c3e37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280c3e3746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8207d06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28207d065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e73571a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2e73571af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80c3e37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280c3e374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e08b0dc3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2e08b0dc36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0B1F40"/>
              </a:solidFill>
              <a:highlight>
                <a:srgbClr val="FFFFFF"/>
              </a:highlight>
              <a:latin typeface="Microsoft Yahei"/>
              <a:ea typeface="Microsoft Yahei"/>
              <a:cs typeface="Microsoft Yahei"/>
              <a:sym typeface="Microsoft Yahe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4" name="Shape 54"/>
        <p:cNvGrpSpPr/>
        <p:nvPr/>
      </p:nvGrpSpPr>
      <p:grpSpPr>
        <a:xfrm>
          <a:off x="0" y="0"/>
          <a:ext cx="0" cy="0"/>
          <a:chOff x="0" y="0"/>
          <a:chExt cx="0" cy="0"/>
        </a:xfrm>
      </p:grpSpPr>
      <p:grpSp>
        <p:nvGrpSpPr>
          <p:cNvPr id="55" name="Google Shape;55;g22627a196f5_0_97"/>
          <p:cNvGrpSpPr/>
          <p:nvPr/>
        </p:nvGrpSpPr>
        <p:grpSpPr>
          <a:xfrm>
            <a:off x="830392" y="1191256"/>
            <a:ext cx="745763" cy="45826"/>
            <a:chOff x="4580561" y="2589004"/>
            <a:chExt cx="1064464" cy="25200"/>
          </a:xfrm>
        </p:grpSpPr>
        <p:sp>
          <p:nvSpPr>
            <p:cNvPr id="56" name="Google Shape;56;g22627a196f5_0_9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22627a196f5_0_9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g22627a196f5_0_9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9" name="Google Shape;59;g22627a196f5_0_9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0" name="Shape 60"/>
        <p:cNvGrpSpPr/>
        <p:nvPr/>
      </p:nvGrpSpPr>
      <p:grpSpPr>
        <a:xfrm>
          <a:off x="0" y="0"/>
          <a:ext cx="0" cy="0"/>
          <a:chOff x="0" y="0"/>
          <a:chExt cx="0" cy="0"/>
        </a:xfrm>
      </p:grpSpPr>
      <p:sp>
        <p:nvSpPr>
          <p:cNvPr id="61" name="Google Shape;61;g22627a196f5_0_8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g22627a196f5_0_89"/>
          <p:cNvGrpSpPr/>
          <p:nvPr/>
        </p:nvGrpSpPr>
        <p:grpSpPr>
          <a:xfrm>
            <a:off x="830392" y="1191256"/>
            <a:ext cx="745763" cy="45826"/>
            <a:chOff x="4580561" y="2589004"/>
            <a:chExt cx="1064464" cy="25200"/>
          </a:xfrm>
        </p:grpSpPr>
        <p:sp>
          <p:nvSpPr>
            <p:cNvPr id="63" name="Google Shape;63;g22627a196f5_0_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22627a196f5_0_8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g22627a196f5_0_8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6" name="Google Shape;66;g22627a196f5_0_8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7" name="Google Shape;67;g22627a196f5_0_8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g22627a196f5_0_10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g22627a196f5_0_103"/>
          <p:cNvGrpSpPr/>
          <p:nvPr/>
        </p:nvGrpSpPr>
        <p:grpSpPr>
          <a:xfrm>
            <a:off x="830392" y="1191256"/>
            <a:ext cx="745763" cy="45826"/>
            <a:chOff x="4580561" y="2589004"/>
            <a:chExt cx="1064464" cy="25200"/>
          </a:xfrm>
        </p:grpSpPr>
        <p:sp>
          <p:nvSpPr>
            <p:cNvPr id="71" name="Google Shape;71;g22627a196f5_0_10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22627a196f5_0_10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g22627a196f5_0_103"/>
          <p:cNvSpPr txBox="1"/>
          <p:nvPr>
            <p:ph type="title"/>
          </p:nvPr>
        </p:nvSpPr>
        <p:spPr>
          <a:xfrm>
            <a:off x="729450" y="571925"/>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4" name="Google Shape;74;g22627a196f5_0_103"/>
          <p:cNvSpPr txBox="1"/>
          <p:nvPr>
            <p:ph idx="1" type="body"/>
          </p:nvPr>
        </p:nvSpPr>
        <p:spPr>
          <a:xfrm>
            <a:off x="729450" y="1321200"/>
            <a:ext cx="7688700" cy="3428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5" name="Google Shape;75;g22627a196f5_0_10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g22627a196f5_0_1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g22627a196f5_0_111"/>
          <p:cNvGrpSpPr/>
          <p:nvPr/>
        </p:nvGrpSpPr>
        <p:grpSpPr>
          <a:xfrm>
            <a:off x="830392" y="1191256"/>
            <a:ext cx="745763" cy="45826"/>
            <a:chOff x="4580561" y="2589004"/>
            <a:chExt cx="1064464" cy="25200"/>
          </a:xfrm>
        </p:grpSpPr>
        <p:sp>
          <p:nvSpPr>
            <p:cNvPr id="79" name="Google Shape;79;g22627a196f5_0_1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22627a196f5_0_1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g22627a196f5_0_111"/>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82" name="Google Shape;82;g22627a196f5_0_111"/>
          <p:cNvSpPr txBox="1"/>
          <p:nvPr>
            <p:ph idx="1" type="body"/>
          </p:nvPr>
        </p:nvSpPr>
        <p:spPr>
          <a:xfrm>
            <a:off x="729325"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3" name="Google Shape;83;g22627a196f5_0_111"/>
          <p:cNvSpPr txBox="1"/>
          <p:nvPr>
            <p:ph idx="2" type="body"/>
          </p:nvPr>
        </p:nvSpPr>
        <p:spPr>
          <a:xfrm>
            <a:off x="4643600" y="1237075"/>
            <a:ext cx="3774300" cy="35127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4" name="Google Shape;84;g22627a196f5_0_1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g22627a196f5_0_1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g22627a196f5_0_120"/>
          <p:cNvGrpSpPr/>
          <p:nvPr/>
        </p:nvGrpSpPr>
        <p:grpSpPr>
          <a:xfrm>
            <a:off x="830392" y="1191256"/>
            <a:ext cx="745763" cy="45826"/>
            <a:chOff x="4580561" y="2589004"/>
            <a:chExt cx="1064464" cy="25200"/>
          </a:xfrm>
        </p:grpSpPr>
        <p:sp>
          <p:nvSpPr>
            <p:cNvPr id="88" name="Google Shape;88;g22627a196f5_0_1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2627a196f5_0_1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g22627a196f5_0_120"/>
          <p:cNvSpPr txBox="1"/>
          <p:nvPr>
            <p:ph type="title"/>
          </p:nvPr>
        </p:nvSpPr>
        <p:spPr>
          <a:xfrm>
            <a:off x="727800" y="571925"/>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1" name="Google Shape;91;g22627a196f5_0_1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g22627a196f5_0_1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g22627a196f5_0_127"/>
          <p:cNvGrpSpPr/>
          <p:nvPr/>
        </p:nvGrpSpPr>
        <p:grpSpPr>
          <a:xfrm>
            <a:off x="830392" y="1191256"/>
            <a:ext cx="745763" cy="45826"/>
            <a:chOff x="4580561" y="2589004"/>
            <a:chExt cx="1064464" cy="25200"/>
          </a:xfrm>
        </p:grpSpPr>
        <p:sp>
          <p:nvSpPr>
            <p:cNvPr id="95" name="Google Shape;95;g22627a196f5_0_1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2627a196f5_0_1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g22627a196f5_0_12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98" name="Google Shape;98;g22627a196f5_0_12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9" name="Google Shape;99;g22627a196f5_0_1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g22627a196f5_0_135"/>
          <p:cNvGrpSpPr/>
          <p:nvPr/>
        </p:nvGrpSpPr>
        <p:grpSpPr>
          <a:xfrm>
            <a:off x="830392" y="4169130"/>
            <a:ext cx="745763" cy="45826"/>
            <a:chOff x="4580561" y="2589004"/>
            <a:chExt cx="1064464" cy="25200"/>
          </a:xfrm>
        </p:grpSpPr>
        <p:sp>
          <p:nvSpPr>
            <p:cNvPr id="102" name="Google Shape;102;g22627a196f5_0_1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2627a196f5_0_1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g22627a196f5_0_13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05" name="Google Shape;105;g22627a196f5_0_1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g22627a196f5_0_14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g22627a196f5_0_141"/>
          <p:cNvGrpSpPr/>
          <p:nvPr/>
        </p:nvGrpSpPr>
        <p:grpSpPr>
          <a:xfrm>
            <a:off x="830392" y="1191256"/>
            <a:ext cx="745763" cy="45826"/>
            <a:chOff x="4580561" y="2589004"/>
            <a:chExt cx="1064464" cy="25200"/>
          </a:xfrm>
        </p:grpSpPr>
        <p:sp>
          <p:nvSpPr>
            <p:cNvPr id="109" name="Google Shape;109;g22627a196f5_0_1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2627a196f5_0_1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g22627a196f5_0_14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12" name="Google Shape;112;g22627a196f5_0_14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3" name="Google Shape;113;g22627a196f5_0_14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4" name="Google Shape;114;g22627a196f5_0_1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g22627a196f5_0_1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17" name="Google Shape;117;g22627a196f5_0_1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g22627a196f5_0_153"/>
          <p:cNvGrpSpPr/>
          <p:nvPr/>
        </p:nvGrpSpPr>
        <p:grpSpPr>
          <a:xfrm>
            <a:off x="830392" y="4169130"/>
            <a:ext cx="745763" cy="45826"/>
            <a:chOff x="4580561" y="2589004"/>
            <a:chExt cx="1064464" cy="25200"/>
          </a:xfrm>
        </p:grpSpPr>
        <p:sp>
          <p:nvSpPr>
            <p:cNvPr id="120" name="Google Shape;120;g22627a196f5_0_1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2627a196f5_0_1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22627a196f5_0_15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3" name="Google Shape;123;g22627a196f5_0_15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124" name="Google Shape;124;g22627a196f5_0_1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g22627a196f5_0_1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g22627a196f5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52" name="Google Shape;52;g22627a196f5_0_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g22627a196f5_0_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4.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4.png"/><Relationship Id="rId6"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31.png"/><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23.png"/><Relationship Id="rId9" Type="http://schemas.openxmlformats.org/officeDocument/2006/relationships/image" Target="../media/image42.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image" Target="../media/image29.png"/><Relationship Id="rId10" Type="http://schemas.openxmlformats.org/officeDocument/2006/relationships/image" Target="../media/image41.png"/><Relationship Id="rId9"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jp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44.png"/><Relationship Id="rId5"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47.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34.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1362102" y="756800"/>
            <a:ext cx="64809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s" sz="3805"/>
              <a:t>M5 – Visual Recognition</a:t>
            </a:r>
            <a:endParaRPr sz="3805"/>
          </a:p>
          <a:p>
            <a:pPr indent="0" lvl="0" marL="0" rtl="0" algn="ctr">
              <a:lnSpc>
                <a:spcPct val="100000"/>
              </a:lnSpc>
              <a:spcBef>
                <a:spcPts val="0"/>
              </a:spcBef>
              <a:spcAft>
                <a:spcPts val="0"/>
              </a:spcAft>
              <a:buSzPts val="990"/>
              <a:buNone/>
            </a:pPr>
            <a:r>
              <a:t/>
            </a:r>
            <a:endParaRPr sz="2004"/>
          </a:p>
        </p:txBody>
      </p:sp>
      <p:sp>
        <p:nvSpPr>
          <p:cNvPr id="132" name="Google Shape;132;p1"/>
          <p:cNvSpPr txBox="1"/>
          <p:nvPr>
            <p:ph idx="1" type="subTitle"/>
          </p:nvPr>
        </p:nvSpPr>
        <p:spPr>
          <a:xfrm>
            <a:off x="311700" y="2986825"/>
            <a:ext cx="8520600" cy="2001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Project: Cross-modal Retrieval</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b="1" lang="es" sz="1667">
                <a:solidFill>
                  <a:schemeClr val="dk1"/>
                </a:solidFill>
              </a:rPr>
              <a:t>Week 4: Image Retrieval</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667">
                <a:solidFill>
                  <a:schemeClr val="dk1"/>
                </a:solidFill>
              </a:rPr>
              <a:t>​</a:t>
            </a:r>
            <a:endParaRPr sz="1667">
              <a:solidFill>
                <a:schemeClr val="dk1"/>
              </a:solidFill>
            </a:endParaRPr>
          </a:p>
          <a:p>
            <a:pPr indent="0" lvl="0" marL="0" rtl="0" algn="ctr">
              <a:lnSpc>
                <a:spcPct val="115000"/>
              </a:lnSpc>
              <a:spcBef>
                <a:spcPts val="0"/>
              </a:spcBef>
              <a:spcAft>
                <a:spcPts val="0"/>
              </a:spcAft>
              <a:buClr>
                <a:schemeClr val="dk1"/>
              </a:buClr>
              <a:buSzPts val="1018"/>
              <a:buFont typeface="Arial"/>
              <a:buNone/>
            </a:pPr>
            <a:r>
              <a:rPr lang="es" sz="1035">
                <a:solidFill>
                  <a:schemeClr val="dk1"/>
                </a:solidFill>
              </a:rPr>
              <a:t>Group 3: Guillem Capellera, Abel García, Johnny Nuñez and Anna Oliveras</a:t>
            </a:r>
            <a:endParaRPr sz="1035">
              <a:solidFill>
                <a:schemeClr val="dk1"/>
              </a:solidFill>
            </a:endParaRPr>
          </a:p>
          <a:p>
            <a:pPr indent="0" lvl="0" marL="0" rtl="0" algn="ctr">
              <a:lnSpc>
                <a:spcPct val="100000"/>
              </a:lnSpc>
              <a:spcBef>
                <a:spcPts val="0"/>
              </a:spcBef>
              <a:spcAft>
                <a:spcPts val="0"/>
              </a:spcAft>
              <a:buSzPts val="1018"/>
              <a:buNone/>
            </a:pPr>
            <a:r>
              <a:t/>
            </a:r>
            <a:endParaRPr sz="2590"/>
          </a:p>
        </p:txBody>
      </p:sp>
      <p:pic>
        <p:nvPicPr>
          <p:cNvPr id="133" name="Google Shape;133;p1"/>
          <p:cNvPicPr preferRelativeResize="0"/>
          <p:nvPr/>
        </p:nvPicPr>
        <p:blipFill rotWithShape="1">
          <a:blip r:embed="rId3">
            <a:alphaModFix/>
          </a:blip>
          <a:srcRect b="0" l="0" r="0" t="9934"/>
          <a:stretch/>
        </p:blipFill>
        <p:spPr>
          <a:xfrm>
            <a:off x="0" y="0"/>
            <a:ext cx="2988650" cy="963575"/>
          </a:xfrm>
          <a:prstGeom prst="rect">
            <a:avLst/>
          </a:prstGeom>
          <a:noFill/>
          <a:ln>
            <a:noFill/>
          </a:ln>
        </p:spPr>
      </p:pic>
      <p:pic>
        <p:nvPicPr>
          <p:cNvPr id="134" name="Google Shape;134;p1"/>
          <p:cNvPicPr preferRelativeResize="0"/>
          <p:nvPr/>
        </p:nvPicPr>
        <p:blipFill rotWithShape="1">
          <a:blip r:embed="rId4">
            <a:alphaModFix/>
          </a:blip>
          <a:srcRect b="0" l="0" r="0" t="0"/>
          <a:stretch/>
        </p:blipFill>
        <p:spPr>
          <a:xfrm>
            <a:off x="0" y="4935825"/>
            <a:ext cx="8307276" cy="207675"/>
          </a:xfrm>
          <a:prstGeom prst="rect">
            <a:avLst/>
          </a:prstGeom>
          <a:noFill/>
          <a:ln>
            <a:noFill/>
          </a:ln>
        </p:spPr>
      </p:pic>
      <p:sp>
        <p:nvSpPr>
          <p:cNvPr id="135" name="Google Shape;13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2e08b0dc36_0_8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216" name="Google Shape;216;g22e08b0dc36_0_8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17" name="Google Shape;217;g22e08b0dc36_0_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18" name="Google Shape;218;g22e08b0dc36_0_89"/>
          <p:cNvSpPr txBox="1"/>
          <p:nvPr/>
        </p:nvSpPr>
        <p:spPr>
          <a:xfrm>
            <a:off x="354125" y="1122650"/>
            <a:ext cx="4979700" cy="3879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000"/>
              <a:t>5. Use KNN to perform image retrieval based on the Resnet50 features of the images.</a:t>
            </a:r>
            <a:endParaRPr b="1" sz="1000"/>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rPr b="1" lang="es" sz="1000"/>
              <a:t>Qualitative results (WORST results):</a:t>
            </a:r>
            <a:endParaRPr b="1"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We can see in the figure at the right, that the query images with highest distance to the retrieved images are the ones of the class 5 (mountain), that when are very dark, the extracted features are not so meaningful and are confused with so other classes.</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Very unusually, the class 1 (coast) is confused with the class 0 (opencountry) as we can see in the second row, fifth column. This happens among the top-5 retrieved images, reducing the Prec@5, but not the Prec@1 since as we saw in previous slide quantitatively, 84% of the times, the first retrieved image coincides in the class with the query image.</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It can be noticed that the last 2 rows, that are the 5th and 6th worst retrievals, are extremely good, being the 5th perfect for the first 5 retrieved images, and the 6th only failing in the 5th row (4th retrieved image) that confuses a class 6 (street) with class 4 (inside city) that are extremely similar visually. Specifically, check 4th and 5th columns of last rows and check how similar are those 2 retrieved images despite being of those 2 different classes. </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As a conclusion, the retrieval system only fails in cases in which a human would also fail.</a:t>
            </a:r>
            <a:endParaRPr sz="1000"/>
          </a:p>
        </p:txBody>
      </p:sp>
      <p:pic>
        <p:nvPicPr>
          <p:cNvPr id="219" name="Google Shape;219;g22e08b0dc36_0_89"/>
          <p:cNvPicPr preferRelativeResize="0"/>
          <p:nvPr/>
        </p:nvPicPr>
        <p:blipFill>
          <a:blip r:embed="rId4">
            <a:alphaModFix/>
          </a:blip>
          <a:stretch>
            <a:fillRect/>
          </a:stretch>
        </p:blipFill>
        <p:spPr>
          <a:xfrm>
            <a:off x="5681225" y="704250"/>
            <a:ext cx="2875926" cy="440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2e08b0dc36_0_97"/>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225" name="Google Shape;225;g22e08b0dc36_0_9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26" name="Google Shape;226;g22e08b0dc36_0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227" name="Google Shape;227;g22e08b0dc36_0_97"/>
          <p:cNvPicPr preferRelativeResize="0"/>
          <p:nvPr/>
        </p:nvPicPr>
        <p:blipFill>
          <a:blip r:embed="rId4">
            <a:alphaModFix/>
          </a:blip>
          <a:stretch>
            <a:fillRect/>
          </a:stretch>
        </p:blipFill>
        <p:spPr>
          <a:xfrm>
            <a:off x="5665600" y="716700"/>
            <a:ext cx="2869026" cy="4426801"/>
          </a:xfrm>
          <a:prstGeom prst="rect">
            <a:avLst/>
          </a:prstGeom>
          <a:noFill/>
          <a:ln>
            <a:noFill/>
          </a:ln>
        </p:spPr>
      </p:pic>
      <p:sp>
        <p:nvSpPr>
          <p:cNvPr id="228" name="Google Shape;228;g22e08b0dc36_0_97"/>
          <p:cNvSpPr txBox="1"/>
          <p:nvPr/>
        </p:nvSpPr>
        <p:spPr>
          <a:xfrm>
            <a:off x="354125" y="1122650"/>
            <a:ext cx="4979700" cy="17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000"/>
              <a:t>5. Use KNN to perform image retrieval based on the Resnet50 features of the images.</a:t>
            </a:r>
            <a:endParaRPr b="1" sz="1000"/>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rPr b="1" lang="es" sz="1000"/>
              <a:t>Qualitative results (For each CLASS):</a:t>
            </a:r>
            <a:endParaRPr b="1"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We can see in the figure on the right, a query image for each of the 8 classes and </a:t>
            </a:r>
            <a:endParaRPr sz="1000"/>
          </a:p>
          <a:p>
            <a:pPr indent="0" lvl="0" marL="0" marR="0" rtl="0" algn="just">
              <a:lnSpc>
                <a:spcPct val="100000"/>
              </a:lnSpc>
              <a:spcBef>
                <a:spcPts val="0"/>
              </a:spcBef>
              <a:spcAft>
                <a:spcPts val="0"/>
              </a:spcAft>
              <a:buClr>
                <a:srgbClr val="000000"/>
              </a:buClr>
              <a:buSzPts val="1200"/>
              <a:buFont typeface="Arial"/>
              <a:buNone/>
            </a:pPr>
            <a:r>
              <a:rPr lang="es" sz="1000"/>
              <a:t>the closest retrieved images.</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For all the cases shown we see that the retrieved images are from the same class and also look quite similar except for the </a:t>
            </a:r>
            <a:r>
              <a:rPr lang="es" sz="1000"/>
              <a:t>open country</a:t>
            </a:r>
            <a:r>
              <a:rPr lang="es" sz="1000"/>
              <a:t> (class 0).</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2e08b0dc36_0_0"/>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s"/>
              <a:t>Task b: </a:t>
            </a:r>
            <a:r>
              <a:rPr lang="es"/>
              <a:t>Train the model on metric learning (Siamese network)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2e08b0dc36_0_4"/>
          <p:cNvSpPr txBox="1"/>
          <p:nvPr>
            <p:ph type="title"/>
          </p:nvPr>
        </p:nvSpPr>
        <p:spPr>
          <a:xfrm>
            <a:off x="311700" y="216425"/>
            <a:ext cx="8832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b:Train the model on metric learning (Siamese network)</a:t>
            </a:r>
            <a:endParaRPr>
              <a:solidFill>
                <a:schemeClr val="accent5"/>
              </a:solidFill>
            </a:endParaRPr>
          </a:p>
        </p:txBody>
      </p:sp>
      <p:pic>
        <p:nvPicPr>
          <p:cNvPr id="239" name="Google Shape;239;g22e08b0dc36_0_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40" name="Google Shape;240;g22e08b0dc36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41" name="Google Shape;241;g22e08b0dc36_0_4"/>
          <p:cNvSpPr txBox="1"/>
          <p:nvPr/>
        </p:nvSpPr>
        <p:spPr>
          <a:xfrm>
            <a:off x="354125" y="1122650"/>
            <a:ext cx="3496800" cy="307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sz="800"/>
          </a:p>
        </p:txBody>
      </p:sp>
      <p:pic>
        <p:nvPicPr>
          <p:cNvPr id="242" name="Google Shape;242;g22e08b0dc36_0_4"/>
          <p:cNvPicPr preferRelativeResize="0"/>
          <p:nvPr/>
        </p:nvPicPr>
        <p:blipFill rotWithShape="1">
          <a:blip r:embed="rId4">
            <a:alphaModFix/>
          </a:blip>
          <a:srcRect b="0" l="0" r="0" t="5078"/>
          <a:stretch/>
        </p:blipFill>
        <p:spPr>
          <a:xfrm>
            <a:off x="4498550" y="1260525"/>
            <a:ext cx="4493050" cy="3216024"/>
          </a:xfrm>
          <a:prstGeom prst="rect">
            <a:avLst/>
          </a:prstGeom>
          <a:noFill/>
          <a:ln>
            <a:noFill/>
          </a:ln>
        </p:spPr>
      </p:pic>
      <p:sp>
        <p:nvSpPr>
          <p:cNvPr id="243" name="Google Shape;243;g22e08b0dc36_0_4"/>
          <p:cNvSpPr txBox="1"/>
          <p:nvPr/>
        </p:nvSpPr>
        <p:spPr>
          <a:xfrm>
            <a:off x="237975" y="1125650"/>
            <a:ext cx="3924000" cy="3078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s" sz="1200"/>
              <a:t>W</a:t>
            </a:r>
            <a:r>
              <a:rPr lang="es" sz="1200"/>
              <a:t>e trained a </a:t>
            </a:r>
            <a:r>
              <a:rPr b="1" lang="es" sz="1200"/>
              <a:t>Siamese </a:t>
            </a:r>
            <a:r>
              <a:rPr lang="es" sz="1200"/>
              <a:t>network with pre-trained ResNet-50 to perform the image retrieval.</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We used the </a:t>
            </a:r>
            <a:r>
              <a:rPr b="1" lang="es" sz="1200"/>
              <a:t>triplet margin loss</a:t>
            </a:r>
            <a:r>
              <a:rPr lang="es"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100"/>
              <a:t> </a:t>
            </a:r>
            <a:r>
              <a:rPr lang="es" sz="1100">
                <a:solidFill>
                  <a:schemeClr val="dk1"/>
                </a:solidFill>
              </a:rPr>
              <a:t>We see that training and validation losses are quite stable and they converge with very few epochs.  We can say that the Siamese network was trained correctly, without overfitting.</a:t>
            </a:r>
            <a:endParaRPr sz="1200"/>
          </a:p>
        </p:txBody>
      </p:sp>
      <p:sp>
        <p:nvSpPr>
          <p:cNvPr id="244" name="Google Shape;244;g22e08b0dc36_0_4"/>
          <p:cNvSpPr txBox="1"/>
          <p:nvPr/>
        </p:nvSpPr>
        <p:spPr>
          <a:xfrm>
            <a:off x="5926525" y="1063450"/>
            <a:ext cx="392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Contrastive Loss</a:t>
            </a:r>
            <a:endParaRPr b="1" sz="1100"/>
          </a:p>
        </p:txBody>
      </p:sp>
      <p:cxnSp>
        <p:nvCxnSpPr>
          <p:cNvPr id="245" name="Google Shape;245;g22e08b0dc36_0_4"/>
          <p:cNvCxnSpPr/>
          <p:nvPr/>
        </p:nvCxnSpPr>
        <p:spPr>
          <a:xfrm flipH="1">
            <a:off x="2895050" y="2450725"/>
            <a:ext cx="1553100" cy="78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2e08b0dc36_0_137"/>
          <p:cNvSpPr txBox="1"/>
          <p:nvPr/>
        </p:nvSpPr>
        <p:spPr>
          <a:xfrm>
            <a:off x="413350" y="999300"/>
            <a:ext cx="35715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To evaluate the results we plotted the Precision and recall curve. We see that in general , results are very high, indicating a good metric learning.</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However, for open country, highway and street slightly lower results are achieved. This may be due to the fact that this classes are more similar and thus, more difficult to distinguish, as we have seen in previous weeks.</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Quantitatively, we reach the following results:</a:t>
            </a:r>
            <a:endParaRPr sz="1100">
              <a:solidFill>
                <a:schemeClr val="dk1"/>
              </a:solidFill>
            </a:endParaRPr>
          </a:p>
        </p:txBody>
      </p:sp>
      <p:pic>
        <p:nvPicPr>
          <p:cNvPr id="251" name="Google Shape;251;g22e08b0dc36_0_13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52" name="Google Shape;252;g22e08b0dc36_0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253" name="Google Shape;253;g22e08b0dc36_0_137"/>
          <p:cNvPicPr preferRelativeResize="0"/>
          <p:nvPr/>
        </p:nvPicPr>
        <p:blipFill>
          <a:blip r:embed="rId4">
            <a:alphaModFix/>
          </a:blip>
          <a:stretch>
            <a:fillRect/>
          </a:stretch>
        </p:blipFill>
        <p:spPr>
          <a:xfrm>
            <a:off x="4100725" y="878925"/>
            <a:ext cx="4662851" cy="3694500"/>
          </a:xfrm>
          <a:prstGeom prst="rect">
            <a:avLst/>
          </a:prstGeom>
          <a:noFill/>
          <a:ln>
            <a:noFill/>
          </a:ln>
        </p:spPr>
      </p:pic>
      <p:sp>
        <p:nvSpPr>
          <p:cNvPr id="254" name="Google Shape;254;g22e08b0dc36_0_137"/>
          <p:cNvSpPr txBox="1"/>
          <p:nvPr>
            <p:ph type="title"/>
          </p:nvPr>
        </p:nvSpPr>
        <p:spPr>
          <a:xfrm>
            <a:off x="311700" y="216425"/>
            <a:ext cx="8832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b:Train the model on metric learning (Siamese network)</a:t>
            </a:r>
            <a:endParaRPr>
              <a:solidFill>
                <a:schemeClr val="accent5"/>
              </a:solidFill>
            </a:endParaRPr>
          </a:p>
        </p:txBody>
      </p:sp>
      <p:graphicFrame>
        <p:nvGraphicFramePr>
          <p:cNvPr id="255" name="Google Shape;255;g22e08b0dc36_0_137"/>
          <p:cNvGraphicFramePr/>
          <p:nvPr/>
        </p:nvGraphicFramePr>
        <p:xfrm>
          <a:off x="491675" y="3184355"/>
          <a:ext cx="3000000" cy="3000000"/>
        </p:xfrm>
        <a:graphic>
          <a:graphicData uri="http://schemas.openxmlformats.org/drawingml/2006/table">
            <a:tbl>
              <a:tblPr>
                <a:noFill/>
                <a:tableStyleId>{0F560C5E-7316-4E68-97CA-C30B41E8D234}</a:tableStyleId>
              </a:tblPr>
              <a:tblGrid>
                <a:gridCol w="1003625"/>
                <a:gridCol w="1651600"/>
              </a:tblGrid>
              <a:tr h="315100">
                <a:tc>
                  <a:txBody>
                    <a:bodyPr/>
                    <a:lstStyle/>
                    <a:p>
                      <a:pPr indent="0" lvl="0" marL="0" rtl="0" algn="ctr">
                        <a:spcBef>
                          <a:spcPts val="0"/>
                        </a:spcBef>
                        <a:spcAft>
                          <a:spcPts val="0"/>
                        </a:spcAft>
                        <a:buNone/>
                      </a:pPr>
                      <a:r>
                        <a:rPr lang="es" sz="1200"/>
                        <a:t>Metric</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sz="1200"/>
                        <a:t>Value for test subset</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r>
              <a:tr h="290850">
                <a:tc>
                  <a:txBody>
                    <a:bodyPr/>
                    <a:lstStyle/>
                    <a:p>
                      <a:pPr indent="0" lvl="0" marL="0" rtl="0" algn="ctr">
                        <a:spcBef>
                          <a:spcPts val="0"/>
                        </a:spcBef>
                        <a:spcAft>
                          <a:spcPts val="0"/>
                        </a:spcAft>
                        <a:buNone/>
                      </a:pPr>
                      <a:r>
                        <a:rPr lang="es" sz="1000"/>
                        <a:t>mAP</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0.973</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r>
              <a:tr h="290850">
                <a:tc>
                  <a:txBody>
                    <a:bodyPr/>
                    <a:lstStyle/>
                    <a:p>
                      <a:pPr indent="0" lvl="0" marL="0" rtl="0" algn="ctr">
                        <a:spcBef>
                          <a:spcPts val="0"/>
                        </a:spcBef>
                        <a:spcAft>
                          <a:spcPts val="0"/>
                        </a:spcAft>
                        <a:buNone/>
                      </a:pPr>
                      <a:r>
                        <a:rPr lang="es" sz="1000"/>
                        <a:t>Prec@1</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0.960</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90850">
                <a:tc>
                  <a:txBody>
                    <a:bodyPr/>
                    <a:lstStyle/>
                    <a:p>
                      <a:pPr indent="0" lvl="0" marL="0" rtl="0" algn="ctr">
                        <a:spcBef>
                          <a:spcPts val="0"/>
                        </a:spcBef>
                        <a:spcAft>
                          <a:spcPts val="0"/>
                        </a:spcAft>
                        <a:buClr>
                          <a:schemeClr val="dk1"/>
                        </a:buClr>
                        <a:buSzPts val="1100"/>
                        <a:buFont typeface="Arial"/>
                        <a:buNone/>
                      </a:pPr>
                      <a:r>
                        <a:rPr lang="es" sz="1000">
                          <a:solidFill>
                            <a:schemeClr val="dk1"/>
                          </a:solidFill>
                        </a:rPr>
                        <a:t>Prec@5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0.963</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fa140e93c5_0_22"/>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lang="es">
                <a:solidFill>
                  <a:schemeClr val="accent5"/>
                </a:solidFill>
              </a:rPr>
              <a:t>Task d) Visualize the learned image representation of task b</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261" name="Google Shape;261;g1fa140e93c5_0_2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62" name="Google Shape;262;g1fa140e93c5_0_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263" name="Google Shape;263;g1fa140e93c5_0_22"/>
          <p:cNvPicPr preferRelativeResize="0"/>
          <p:nvPr/>
        </p:nvPicPr>
        <p:blipFill rotWithShape="1">
          <a:blip r:embed="rId4">
            <a:alphaModFix/>
          </a:blip>
          <a:srcRect b="3786" l="0" r="7578" t="2938"/>
          <a:stretch/>
        </p:blipFill>
        <p:spPr>
          <a:xfrm>
            <a:off x="5711847" y="1066210"/>
            <a:ext cx="3385028" cy="3368416"/>
          </a:xfrm>
          <a:prstGeom prst="rect">
            <a:avLst/>
          </a:prstGeom>
          <a:noFill/>
          <a:ln>
            <a:noFill/>
          </a:ln>
        </p:spPr>
      </p:pic>
      <p:pic>
        <p:nvPicPr>
          <p:cNvPr id="264" name="Google Shape;264;g1fa140e93c5_0_22"/>
          <p:cNvPicPr preferRelativeResize="0"/>
          <p:nvPr/>
        </p:nvPicPr>
        <p:blipFill rotWithShape="1">
          <a:blip r:embed="rId5">
            <a:alphaModFix/>
          </a:blip>
          <a:srcRect b="0" l="0" r="2742" t="0"/>
          <a:stretch/>
        </p:blipFill>
        <p:spPr>
          <a:xfrm>
            <a:off x="2775910" y="1026113"/>
            <a:ext cx="3196269" cy="3368416"/>
          </a:xfrm>
          <a:prstGeom prst="rect">
            <a:avLst/>
          </a:prstGeom>
          <a:noFill/>
          <a:ln>
            <a:noFill/>
          </a:ln>
        </p:spPr>
      </p:pic>
      <p:sp>
        <p:nvSpPr>
          <p:cNvPr id="265" name="Google Shape;265;g1fa140e93c5_0_22"/>
          <p:cNvSpPr txBox="1"/>
          <p:nvPr/>
        </p:nvSpPr>
        <p:spPr>
          <a:xfrm>
            <a:off x="211050" y="1302825"/>
            <a:ext cx="25518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sz="1200"/>
          </a:p>
        </p:txBody>
      </p:sp>
      <p:sp>
        <p:nvSpPr>
          <p:cNvPr id="266" name="Google Shape;266;g1fa140e93c5_0_22"/>
          <p:cNvSpPr txBox="1"/>
          <p:nvPr/>
        </p:nvSpPr>
        <p:spPr>
          <a:xfrm>
            <a:off x="413350" y="1456500"/>
            <a:ext cx="2215800" cy="257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With the TSEN we see how during training, metric learning worked well. Note that the classes seem to be very well </a:t>
            </a:r>
            <a:r>
              <a:rPr lang="es" sz="1100">
                <a:solidFill>
                  <a:schemeClr val="dk1"/>
                </a:solidFill>
              </a:rPr>
              <a:t>differentiated</a:t>
            </a:r>
            <a:r>
              <a:rPr lang="es" sz="1100">
                <a:solidFill>
                  <a:schemeClr val="dk1"/>
                </a:solidFill>
              </a:rPr>
              <a:t> and there are almost no errors.</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For the test, we see how opencountry is sometimes confused with forest or mountains. Also , inside city and streets are closer and seem to have some shared features.</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2e08b0dc36_0_178"/>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Task d) Visualize the learned image representation of task b</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272" name="Google Shape;272;g22e08b0dc36_0_17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73" name="Google Shape;273;g22e08b0dc36_0_1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74" name="Google Shape;274;g22e08b0dc36_0_178"/>
          <p:cNvSpPr txBox="1"/>
          <p:nvPr/>
        </p:nvSpPr>
        <p:spPr>
          <a:xfrm>
            <a:off x="211050" y="1302825"/>
            <a:ext cx="25518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sz="1200"/>
          </a:p>
        </p:txBody>
      </p:sp>
      <p:sp>
        <p:nvSpPr>
          <p:cNvPr id="275" name="Google Shape;275;g22e08b0dc36_0_178"/>
          <p:cNvSpPr txBox="1"/>
          <p:nvPr/>
        </p:nvSpPr>
        <p:spPr>
          <a:xfrm>
            <a:off x="413350" y="1456500"/>
            <a:ext cx="2215800" cy="155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With the UMAP classes seem to be more separated.</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However, the commented results also apply, as we see some mountain images closer to the cluster of open country.</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pic>
        <p:nvPicPr>
          <p:cNvPr id="276" name="Google Shape;276;g22e08b0dc36_0_178"/>
          <p:cNvPicPr preferRelativeResize="0"/>
          <p:nvPr/>
        </p:nvPicPr>
        <p:blipFill>
          <a:blip r:embed="rId4">
            <a:alphaModFix/>
          </a:blip>
          <a:stretch>
            <a:fillRect/>
          </a:stretch>
        </p:blipFill>
        <p:spPr>
          <a:xfrm>
            <a:off x="2762850" y="1166188"/>
            <a:ext cx="3199275" cy="3151025"/>
          </a:xfrm>
          <a:prstGeom prst="rect">
            <a:avLst/>
          </a:prstGeom>
          <a:noFill/>
          <a:ln>
            <a:noFill/>
          </a:ln>
        </p:spPr>
      </p:pic>
      <p:pic>
        <p:nvPicPr>
          <p:cNvPr id="277" name="Google Shape;277;g22e08b0dc36_0_178"/>
          <p:cNvPicPr preferRelativeResize="0"/>
          <p:nvPr/>
        </p:nvPicPr>
        <p:blipFill>
          <a:blip r:embed="rId5">
            <a:alphaModFix/>
          </a:blip>
          <a:stretch>
            <a:fillRect/>
          </a:stretch>
        </p:blipFill>
        <p:spPr>
          <a:xfrm>
            <a:off x="5880400" y="1055175"/>
            <a:ext cx="3147618" cy="3262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22e08b0dc36_0_26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83" name="Google Shape;283;g22e08b0dc36_0_2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84" name="Google Shape;284;g22e08b0dc36_0_260"/>
          <p:cNvSpPr txBox="1"/>
          <p:nvPr/>
        </p:nvSpPr>
        <p:spPr>
          <a:xfrm>
            <a:off x="211050" y="1302825"/>
            <a:ext cx="25518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sz="1200"/>
          </a:p>
        </p:txBody>
      </p:sp>
      <p:sp>
        <p:nvSpPr>
          <p:cNvPr id="285" name="Google Shape;285;g22e08b0dc36_0_260"/>
          <p:cNvSpPr txBox="1"/>
          <p:nvPr/>
        </p:nvSpPr>
        <p:spPr>
          <a:xfrm>
            <a:off x="413350" y="1456500"/>
            <a:ext cx="22158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pic>
        <p:nvPicPr>
          <p:cNvPr id="286" name="Google Shape;286;g22e08b0dc36_0_260"/>
          <p:cNvPicPr preferRelativeResize="0"/>
          <p:nvPr/>
        </p:nvPicPr>
        <p:blipFill>
          <a:blip r:embed="rId4">
            <a:alphaModFix/>
          </a:blip>
          <a:stretch>
            <a:fillRect/>
          </a:stretch>
        </p:blipFill>
        <p:spPr>
          <a:xfrm>
            <a:off x="5643925" y="520825"/>
            <a:ext cx="2900375" cy="4536000"/>
          </a:xfrm>
          <a:prstGeom prst="rect">
            <a:avLst/>
          </a:prstGeom>
          <a:noFill/>
          <a:ln>
            <a:noFill/>
          </a:ln>
        </p:spPr>
      </p:pic>
      <p:sp>
        <p:nvSpPr>
          <p:cNvPr id="287" name="Google Shape;287;g22e08b0dc36_0_260"/>
          <p:cNvSpPr txBox="1"/>
          <p:nvPr/>
        </p:nvSpPr>
        <p:spPr>
          <a:xfrm>
            <a:off x="671775" y="1839625"/>
            <a:ext cx="22158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Here we see how all the retrieved images are from the correct class. </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We see that the retrieved images are more similar to the </a:t>
            </a:r>
            <a:r>
              <a:rPr lang="es" sz="1100">
                <a:solidFill>
                  <a:schemeClr val="dk1"/>
                </a:solidFill>
              </a:rPr>
              <a:t>query</a:t>
            </a:r>
            <a:r>
              <a:rPr lang="es" sz="1100">
                <a:solidFill>
                  <a:schemeClr val="dk1"/>
                </a:solidFill>
              </a:rPr>
              <a:t> ones than the previous approach.</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cxnSp>
        <p:nvCxnSpPr>
          <p:cNvPr id="288" name="Google Shape;288;g22e08b0dc36_0_260"/>
          <p:cNvCxnSpPr/>
          <p:nvPr/>
        </p:nvCxnSpPr>
        <p:spPr>
          <a:xfrm flipH="1">
            <a:off x="3266250" y="2594450"/>
            <a:ext cx="2035200" cy="45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g22e08b0dc36_0_260"/>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Task d) Visualize the learned image representation of task b</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2e08b0dc36_0_48"/>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s"/>
              <a:t>Task c: Train the model on metric learning (Triplet network)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2e08b0dc36_0_52"/>
          <p:cNvSpPr txBox="1"/>
          <p:nvPr>
            <p:ph type="title"/>
          </p:nvPr>
        </p:nvSpPr>
        <p:spPr>
          <a:xfrm>
            <a:off x="311700" y="216425"/>
            <a:ext cx="8832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c:Train the model on metric learning (Triplet network)</a:t>
            </a:r>
            <a:endParaRPr>
              <a:solidFill>
                <a:schemeClr val="accent5"/>
              </a:solidFill>
            </a:endParaRPr>
          </a:p>
        </p:txBody>
      </p:sp>
      <p:pic>
        <p:nvPicPr>
          <p:cNvPr id="300" name="Google Shape;300;g22e08b0dc36_0_52"/>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01" name="Google Shape;301;g22e08b0dc36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02" name="Google Shape;302;g22e08b0dc36_0_52"/>
          <p:cNvSpPr txBox="1"/>
          <p:nvPr/>
        </p:nvSpPr>
        <p:spPr>
          <a:xfrm>
            <a:off x="354125" y="1122650"/>
            <a:ext cx="3496800" cy="307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sz="800"/>
          </a:p>
        </p:txBody>
      </p:sp>
      <p:pic>
        <p:nvPicPr>
          <p:cNvPr id="303" name="Google Shape;303;g22e08b0dc36_0_52"/>
          <p:cNvPicPr preferRelativeResize="0"/>
          <p:nvPr/>
        </p:nvPicPr>
        <p:blipFill>
          <a:blip r:embed="rId4">
            <a:alphaModFix/>
          </a:blip>
          <a:stretch>
            <a:fillRect/>
          </a:stretch>
        </p:blipFill>
        <p:spPr>
          <a:xfrm>
            <a:off x="4658975" y="1244874"/>
            <a:ext cx="4330850" cy="3327275"/>
          </a:xfrm>
          <a:prstGeom prst="rect">
            <a:avLst/>
          </a:prstGeom>
          <a:noFill/>
          <a:ln>
            <a:noFill/>
          </a:ln>
        </p:spPr>
      </p:pic>
      <p:sp>
        <p:nvSpPr>
          <p:cNvPr id="304" name="Google Shape;304;g22e08b0dc36_0_52"/>
          <p:cNvSpPr txBox="1"/>
          <p:nvPr/>
        </p:nvSpPr>
        <p:spPr>
          <a:xfrm>
            <a:off x="231150" y="1159700"/>
            <a:ext cx="3924000" cy="3078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s" sz="1200"/>
              <a:t>We trained a </a:t>
            </a:r>
            <a:r>
              <a:rPr b="1" lang="es" sz="1200"/>
              <a:t>Triplet </a:t>
            </a:r>
            <a:r>
              <a:rPr lang="es" sz="1200"/>
              <a:t>network with pre-trained ResNet-50 to perform the image retrieval.</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s" sz="1200"/>
              <a:t>We used the </a:t>
            </a:r>
            <a:r>
              <a:rPr b="1" lang="es" sz="1200"/>
              <a:t>triplet margin </a:t>
            </a:r>
            <a:r>
              <a:rPr b="1" lang="es" sz="1200"/>
              <a:t>loss</a:t>
            </a:r>
            <a:r>
              <a:rPr lang="es" sz="1200"/>
              <a:t> with </a:t>
            </a:r>
            <a:endParaRPr sz="1200"/>
          </a:p>
          <a:p>
            <a:pPr indent="0" lvl="0" marL="457200" rtl="0" algn="l">
              <a:spcBef>
                <a:spcPts val="0"/>
              </a:spcBef>
              <a:spcAft>
                <a:spcPts val="0"/>
              </a:spcAft>
              <a:buNone/>
            </a:pPr>
            <a:r>
              <a:rPr lang="es" sz="1200"/>
              <a:t>margin =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100"/>
              <a:t> </a:t>
            </a:r>
            <a:r>
              <a:rPr lang="es" sz="1100">
                <a:solidFill>
                  <a:schemeClr val="dk1"/>
                </a:solidFill>
              </a:rPr>
              <a:t>We see that training and validation losses are more unstable than in the Siamese case. However, they converge with very few epochs.  We can say that the Triplet network was trained correctly, without overfitting.</a:t>
            </a:r>
            <a:endParaRPr sz="1200"/>
          </a:p>
        </p:txBody>
      </p:sp>
      <p:cxnSp>
        <p:nvCxnSpPr>
          <p:cNvPr id="305" name="Google Shape;305;g22e08b0dc36_0_52"/>
          <p:cNvCxnSpPr/>
          <p:nvPr/>
        </p:nvCxnSpPr>
        <p:spPr>
          <a:xfrm flipH="1">
            <a:off x="2888225" y="2484775"/>
            <a:ext cx="1553100" cy="7833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g22e08b0dc36_0_52"/>
          <p:cNvSpPr txBox="1"/>
          <p:nvPr/>
        </p:nvSpPr>
        <p:spPr>
          <a:xfrm>
            <a:off x="6383725" y="1063450"/>
            <a:ext cx="392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t>Triplet </a:t>
            </a:r>
            <a:r>
              <a:rPr b="1" lang="es" sz="1100"/>
              <a:t>Loss</a:t>
            </a:r>
            <a:endParaRPr b="1"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Tasks</a:t>
            </a:r>
            <a:endParaRPr>
              <a:solidFill>
                <a:schemeClr val="accent5"/>
              </a:solidFill>
            </a:endParaRPr>
          </a:p>
        </p:txBody>
      </p:sp>
      <p:sp>
        <p:nvSpPr>
          <p:cNvPr id="141" name="Google Shape;141;p2"/>
          <p:cNvSpPr txBox="1"/>
          <p:nvPr>
            <p:ph idx="1" type="body"/>
          </p:nvPr>
        </p:nvSpPr>
        <p:spPr>
          <a:xfrm>
            <a:off x="845100" y="1381075"/>
            <a:ext cx="7380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s" sz="1667">
                <a:solidFill>
                  <a:schemeClr val="dk1"/>
                </a:solidFill>
              </a:rPr>
              <a:t> Week 4</a:t>
            </a:r>
            <a:endParaRPr b="1" sz="1667">
              <a:solidFill>
                <a:schemeClr val="dk1"/>
              </a:solidFill>
            </a:endParaRPr>
          </a:p>
          <a:p>
            <a:pPr indent="0" lvl="0" marL="0" rtl="0" algn="l">
              <a:lnSpc>
                <a:spcPct val="150000"/>
              </a:lnSpc>
              <a:spcBef>
                <a:spcPts val="0"/>
              </a:spcBef>
              <a:spcAft>
                <a:spcPts val="0"/>
              </a:spcAft>
              <a:buSzPts val="1800"/>
              <a:buNone/>
            </a:pPr>
            <a:r>
              <a:t/>
            </a:r>
            <a:endParaRPr sz="1315">
              <a:solidFill>
                <a:schemeClr val="dk1"/>
              </a:solidFill>
            </a:endParaRPr>
          </a:p>
          <a:p>
            <a:pPr indent="0" lvl="0" marL="0" rtl="0" algn="l">
              <a:lnSpc>
                <a:spcPct val="115000"/>
              </a:lnSpc>
              <a:spcBef>
                <a:spcPts val="0"/>
              </a:spcBef>
              <a:spcAft>
                <a:spcPts val="0"/>
              </a:spcAft>
              <a:buSzPts val="1800"/>
              <a:buNone/>
            </a:pPr>
            <a:r>
              <a:rPr lang="es" sz="1500">
                <a:solidFill>
                  <a:schemeClr val="dk1"/>
                </a:solidFill>
              </a:rPr>
              <a:t>a. Image retrieval with pre-trained image classification model. </a:t>
            </a:r>
            <a:endParaRPr sz="1500">
              <a:solidFill>
                <a:schemeClr val="dk1"/>
              </a:solidFill>
            </a:endParaRPr>
          </a:p>
          <a:p>
            <a:pPr indent="0" lvl="0" marL="0" rtl="0" algn="l">
              <a:lnSpc>
                <a:spcPct val="115000"/>
              </a:lnSpc>
              <a:spcBef>
                <a:spcPts val="0"/>
              </a:spcBef>
              <a:spcAft>
                <a:spcPts val="0"/>
              </a:spcAft>
              <a:buSzPts val="1800"/>
              <a:buNone/>
            </a:pPr>
            <a:r>
              <a:rPr lang="es" sz="1500">
                <a:solidFill>
                  <a:schemeClr val="dk1"/>
                </a:solidFill>
              </a:rPr>
              <a:t>b. Train the model on metric learning (Siamese network). </a:t>
            </a:r>
            <a:endParaRPr sz="1500">
              <a:solidFill>
                <a:schemeClr val="dk1"/>
              </a:solidFill>
            </a:endParaRPr>
          </a:p>
          <a:p>
            <a:pPr indent="0" lvl="0" marL="0" rtl="0" algn="l">
              <a:lnSpc>
                <a:spcPct val="115000"/>
              </a:lnSpc>
              <a:spcBef>
                <a:spcPts val="0"/>
              </a:spcBef>
              <a:spcAft>
                <a:spcPts val="0"/>
              </a:spcAft>
              <a:buSzPts val="1800"/>
              <a:buNone/>
            </a:pPr>
            <a:r>
              <a:rPr lang="es" sz="1500">
                <a:solidFill>
                  <a:schemeClr val="dk1"/>
                </a:solidFill>
              </a:rPr>
              <a:t>c. Train the model on metric learning (Triplet network). </a:t>
            </a:r>
            <a:endParaRPr sz="1500">
              <a:solidFill>
                <a:schemeClr val="dk1"/>
              </a:solidFill>
            </a:endParaRPr>
          </a:p>
          <a:p>
            <a:pPr indent="0" lvl="0" marL="0" rtl="0" algn="l">
              <a:lnSpc>
                <a:spcPct val="115000"/>
              </a:lnSpc>
              <a:spcBef>
                <a:spcPts val="0"/>
              </a:spcBef>
              <a:spcAft>
                <a:spcPts val="0"/>
              </a:spcAft>
              <a:buSzPts val="1800"/>
              <a:buNone/>
            </a:pPr>
            <a:r>
              <a:rPr lang="es" sz="1500">
                <a:solidFill>
                  <a:schemeClr val="dk1"/>
                </a:solidFill>
              </a:rPr>
              <a:t>d. Visualize the learned image representation of each of the previous tasks a-c</a:t>
            </a:r>
            <a:endParaRPr sz="1500">
              <a:solidFill>
                <a:schemeClr val="dk1"/>
              </a:solidFill>
            </a:endParaRPr>
          </a:p>
          <a:p>
            <a:pPr indent="0" lvl="0" marL="0" rtl="0" algn="l">
              <a:lnSpc>
                <a:spcPct val="115000"/>
              </a:lnSpc>
              <a:spcBef>
                <a:spcPts val="0"/>
              </a:spcBef>
              <a:spcAft>
                <a:spcPts val="0"/>
              </a:spcAft>
              <a:buSzPts val="1800"/>
              <a:buNone/>
            </a:pPr>
            <a:r>
              <a:rPr lang="es" sz="1500">
                <a:solidFill>
                  <a:schemeClr val="dk1"/>
                </a:solidFill>
              </a:rPr>
              <a:t>e. Image Retrieval on COCO with Faster R-CNN or Mask R-CNN </a:t>
            </a:r>
            <a:endParaRPr sz="1500">
              <a:solidFill>
                <a:schemeClr val="dk1"/>
              </a:solidFill>
            </a:endParaRPr>
          </a:p>
          <a:p>
            <a:pPr indent="0" lvl="0" marL="0" rtl="0" algn="l">
              <a:lnSpc>
                <a:spcPct val="115000"/>
              </a:lnSpc>
              <a:spcBef>
                <a:spcPts val="0"/>
              </a:spcBef>
              <a:spcAft>
                <a:spcPts val="0"/>
              </a:spcAft>
              <a:buSzPts val="1800"/>
              <a:buNone/>
            </a:pPr>
            <a:r>
              <a:rPr lang="es" sz="1500">
                <a:solidFill>
                  <a:schemeClr val="dk1"/>
                </a:solidFill>
              </a:rPr>
              <a:t>f. Finish the paper: Results and Conclusions.</a:t>
            </a:r>
            <a:endParaRPr sz="814">
              <a:solidFill>
                <a:schemeClr val="dk1"/>
              </a:solidFill>
            </a:endParaRPr>
          </a:p>
        </p:txBody>
      </p:sp>
      <p:pic>
        <p:nvPicPr>
          <p:cNvPr id="142" name="Google Shape;142;p2"/>
          <p:cNvPicPr preferRelativeResize="0"/>
          <p:nvPr/>
        </p:nvPicPr>
        <p:blipFill rotWithShape="1">
          <a:blip r:embed="rId3">
            <a:alphaModFix/>
          </a:blip>
          <a:srcRect b="0" l="0" r="0" t="0"/>
          <a:stretch/>
        </p:blipFill>
        <p:spPr>
          <a:xfrm>
            <a:off x="0" y="4935825"/>
            <a:ext cx="8307276" cy="207675"/>
          </a:xfrm>
          <a:prstGeom prst="rect">
            <a:avLst/>
          </a:prstGeom>
          <a:noFill/>
          <a:ln>
            <a:noFill/>
          </a:ln>
        </p:spPr>
      </p:pic>
      <p:sp>
        <p:nvSpPr>
          <p:cNvPr id="143" name="Google Shape;14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2e08b0dc36_0_128"/>
          <p:cNvSpPr txBox="1"/>
          <p:nvPr>
            <p:ph type="title"/>
          </p:nvPr>
        </p:nvSpPr>
        <p:spPr>
          <a:xfrm>
            <a:off x="311700" y="216425"/>
            <a:ext cx="8832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c:Train the model on metric learning (Triplet network)</a:t>
            </a:r>
            <a:endParaRPr>
              <a:solidFill>
                <a:schemeClr val="accent5"/>
              </a:solidFill>
            </a:endParaRPr>
          </a:p>
        </p:txBody>
      </p:sp>
      <p:pic>
        <p:nvPicPr>
          <p:cNvPr id="312" name="Google Shape;312;g22e08b0dc36_0_12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13" name="Google Shape;313;g22e08b0dc36_0_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14" name="Google Shape;314;g22e08b0dc36_0_128"/>
          <p:cNvPicPr preferRelativeResize="0"/>
          <p:nvPr/>
        </p:nvPicPr>
        <p:blipFill>
          <a:blip r:embed="rId4">
            <a:alphaModFix/>
          </a:blip>
          <a:stretch>
            <a:fillRect/>
          </a:stretch>
        </p:blipFill>
        <p:spPr>
          <a:xfrm>
            <a:off x="4280300" y="1054150"/>
            <a:ext cx="4494150" cy="3528925"/>
          </a:xfrm>
          <a:prstGeom prst="rect">
            <a:avLst/>
          </a:prstGeom>
          <a:noFill/>
          <a:ln>
            <a:noFill/>
          </a:ln>
        </p:spPr>
      </p:pic>
      <p:sp>
        <p:nvSpPr>
          <p:cNvPr id="315" name="Google Shape;315;g22e08b0dc36_0_128"/>
          <p:cNvSpPr txBox="1"/>
          <p:nvPr/>
        </p:nvSpPr>
        <p:spPr>
          <a:xfrm>
            <a:off x="413350" y="999300"/>
            <a:ext cx="3571500" cy="1708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To evaluate the results we plotted the Precision and recall curve. We see that in general , results are very high, indicating a good metric learning. However, they are a little bit lower than with the Siamese network.</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In this case, Open country’s mAP is quite low compared to the other classes.</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Quantitatively, we reach the following results:</a:t>
            </a:r>
            <a:endParaRPr sz="1100">
              <a:solidFill>
                <a:schemeClr val="dk1"/>
              </a:solidFill>
            </a:endParaRPr>
          </a:p>
        </p:txBody>
      </p:sp>
      <p:graphicFrame>
        <p:nvGraphicFramePr>
          <p:cNvPr id="316" name="Google Shape;316;g22e08b0dc36_0_128"/>
          <p:cNvGraphicFramePr/>
          <p:nvPr/>
        </p:nvGraphicFramePr>
        <p:xfrm>
          <a:off x="491675" y="3184355"/>
          <a:ext cx="3000000" cy="3000000"/>
        </p:xfrm>
        <a:graphic>
          <a:graphicData uri="http://schemas.openxmlformats.org/drawingml/2006/table">
            <a:tbl>
              <a:tblPr>
                <a:noFill/>
                <a:tableStyleId>{0F560C5E-7316-4E68-97CA-C30B41E8D234}</a:tableStyleId>
              </a:tblPr>
              <a:tblGrid>
                <a:gridCol w="1003625"/>
                <a:gridCol w="1651600"/>
              </a:tblGrid>
              <a:tr h="315100">
                <a:tc>
                  <a:txBody>
                    <a:bodyPr/>
                    <a:lstStyle/>
                    <a:p>
                      <a:pPr indent="0" lvl="0" marL="0" rtl="0" algn="ctr">
                        <a:spcBef>
                          <a:spcPts val="0"/>
                        </a:spcBef>
                        <a:spcAft>
                          <a:spcPts val="0"/>
                        </a:spcAft>
                        <a:buNone/>
                      </a:pPr>
                      <a:r>
                        <a:rPr lang="es" sz="1200"/>
                        <a:t>Metric</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sz="1200"/>
                        <a:t>Value for test subset</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r>
              <a:tr h="290850">
                <a:tc>
                  <a:txBody>
                    <a:bodyPr/>
                    <a:lstStyle/>
                    <a:p>
                      <a:pPr indent="0" lvl="0" marL="0" rtl="0" algn="ctr">
                        <a:spcBef>
                          <a:spcPts val="0"/>
                        </a:spcBef>
                        <a:spcAft>
                          <a:spcPts val="0"/>
                        </a:spcAft>
                        <a:buNone/>
                      </a:pPr>
                      <a:r>
                        <a:rPr lang="es" sz="1000"/>
                        <a:t>mAP</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0.931</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r>
              <a:tr h="290850">
                <a:tc>
                  <a:txBody>
                    <a:bodyPr/>
                    <a:lstStyle/>
                    <a:p>
                      <a:pPr indent="0" lvl="0" marL="0" rtl="0" algn="ctr">
                        <a:spcBef>
                          <a:spcPts val="0"/>
                        </a:spcBef>
                        <a:spcAft>
                          <a:spcPts val="0"/>
                        </a:spcAft>
                        <a:buNone/>
                      </a:pPr>
                      <a:r>
                        <a:rPr lang="es" sz="1000"/>
                        <a:t>Prec@1</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0.913</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290850">
                <a:tc>
                  <a:txBody>
                    <a:bodyPr/>
                    <a:lstStyle/>
                    <a:p>
                      <a:pPr indent="0" lvl="0" marL="0" rtl="0" algn="ctr">
                        <a:spcBef>
                          <a:spcPts val="0"/>
                        </a:spcBef>
                        <a:spcAft>
                          <a:spcPts val="0"/>
                        </a:spcAft>
                        <a:buClr>
                          <a:schemeClr val="dk1"/>
                        </a:buClr>
                        <a:buSzPts val="1100"/>
                        <a:buFont typeface="Arial"/>
                        <a:buNone/>
                      </a:pPr>
                      <a:r>
                        <a:rPr lang="es" sz="1000">
                          <a:solidFill>
                            <a:schemeClr val="dk1"/>
                          </a:solidFill>
                        </a:rPr>
                        <a:t>Prec@5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0.915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fa140e93c5_0_2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lang="es">
                <a:solidFill>
                  <a:schemeClr val="accent5"/>
                </a:solidFill>
              </a:rPr>
              <a:t>Task c:Train the model on metric learning (Triplet network)</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322" name="Google Shape;322;g1fa140e93c5_0_2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23" name="Google Shape;323;g1fa140e93c5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24" name="Google Shape;324;g1fa140e93c5_0_29"/>
          <p:cNvPicPr preferRelativeResize="0"/>
          <p:nvPr/>
        </p:nvPicPr>
        <p:blipFill>
          <a:blip r:embed="rId4">
            <a:alphaModFix/>
          </a:blip>
          <a:stretch>
            <a:fillRect/>
          </a:stretch>
        </p:blipFill>
        <p:spPr>
          <a:xfrm>
            <a:off x="5847396" y="1062700"/>
            <a:ext cx="3296604" cy="3328104"/>
          </a:xfrm>
          <a:prstGeom prst="rect">
            <a:avLst/>
          </a:prstGeom>
          <a:noFill/>
          <a:ln>
            <a:noFill/>
          </a:ln>
        </p:spPr>
      </p:pic>
      <p:pic>
        <p:nvPicPr>
          <p:cNvPr id="325" name="Google Shape;325;g1fa140e93c5_0_29"/>
          <p:cNvPicPr preferRelativeResize="0"/>
          <p:nvPr/>
        </p:nvPicPr>
        <p:blipFill rotWithShape="1">
          <a:blip r:embed="rId5">
            <a:alphaModFix/>
          </a:blip>
          <a:srcRect b="0" l="0" r="4214" t="0"/>
          <a:stretch/>
        </p:blipFill>
        <p:spPr>
          <a:xfrm>
            <a:off x="2762850" y="1062700"/>
            <a:ext cx="3198305" cy="3449700"/>
          </a:xfrm>
          <a:prstGeom prst="rect">
            <a:avLst/>
          </a:prstGeom>
          <a:noFill/>
          <a:ln>
            <a:noFill/>
          </a:ln>
        </p:spPr>
      </p:pic>
      <p:sp>
        <p:nvSpPr>
          <p:cNvPr id="326" name="Google Shape;326;g1fa140e93c5_0_29"/>
          <p:cNvSpPr txBox="1"/>
          <p:nvPr/>
        </p:nvSpPr>
        <p:spPr>
          <a:xfrm>
            <a:off x="211050" y="1531425"/>
            <a:ext cx="25518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t/>
            </a:r>
            <a:endParaRPr sz="1200"/>
          </a:p>
        </p:txBody>
      </p:sp>
      <p:sp>
        <p:nvSpPr>
          <p:cNvPr id="327" name="Google Shape;327;g1fa140e93c5_0_29"/>
          <p:cNvSpPr txBox="1"/>
          <p:nvPr/>
        </p:nvSpPr>
        <p:spPr>
          <a:xfrm>
            <a:off x="413350" y="1304100"/>
            <a:ext cx="2215800" cy="3247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With the TSEN we see how during training, metric learning worked well. Note that the classes seem to be very well differentiated although there are some features from </a:t>
            </a:r>
            <a:r>
              <a:rPr lang="es" sz="1100">
                <a:solidFill>
                  <a:schemeClr val="dk1"/>
                </a:solidFill>
              </a:rPr>
              <a:t>mountain</a:t>
            </a:r>
            <a:r>
              <a:rPr lang="es" sz="1100">
                <a:solidFill>
                  <a:schemeClr val="dk1"/>
                </a:solidFill>
              </a:rPr>
              <a:t> that are close to the open country. </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For the test, we see how the features are not that well separated. The clusters are more close and there are multiple points too close to the wrong cluster. Note also that open country and coast seem to be mixed.</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2e08b0dc36_0_211"/>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Task c:Train the model on metric learning (Triplet network)</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333" name="Google Shape;333;g22e08b0dc36_0_21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34" name="Google Shape;334;g22e08b0dc36_0_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35" name="Google Shape;335;g22e08b0dc36_0_211"/>
          <p:cNvPicPr preferRelativeResize="0"/>
          <p:nvPr/>
        </p:nvPicPr>
        <p:blipFill>
          <a:blip r:embed="rId4">
            <a:alphaModFix/>
          </a:blip>
          <a:stretch>
            <a:fillRect/>
          </a:stretch>
        </p:blipFill>
        <p:spPr>
          <a:xfrm>
            <a:off x="5951675" y="1260150"/>
            <a:ext cx="2994948" cy="3018499"/>
          </a:xfrm>
          <a:prstGeom prst="rect">
            <a:avLst/>
          </a:prstGeom>
          <a:noFill/>
          <a:ln>
            <a:noFill/>
          </a:ln>
        </p:spPr>
      </p:pic>
      <p:pic>
        <p:nvPicPr>
          <p:cNvPr id="336" name="Google Shape;336;g22e08b0dc36_0_211"/>
          <p:cNvPicPr preferRelativeResize="0"/>
          <p:nvPr/>
        </p:nvPicPr>
        <p:blipFill>
          <a:blip r:embed="rId5">
            <a:alphaModFix/>
          </a:blip>
          <a:stretch>
            <a:fillRect/>
          </a:stretch>
        </p:blipFill>
        <p:spPr>
          <a:xfrm>
            <a:off x="2762850" y="1205450"/>
            <a:ext cx="3120249" cy="3101851"/>
          </a:xfrm>
          <a:prstGeom prst="rect">
            <a:avLst/>
          </a:prstGeom>
          <a:noFill/>
          <a:ln>
            <a:noFill/>
          </a:ln>
        </p:spPr>
      </p:pic>
      <p:sp>
        <p:nvSpPr>
          <p:cNvPr id="337" name="Google Shape;337;g22e08b0dc36_0_211"/>
          <p:cNvSpPr txBox="1"/>
          <p:nvPr/>
        </p:nvSpPr>
        <p:spPr>
          <a:xfrm>
            <a:off x="413350" y="1837500"/>
            <a:ext cx="2215800" cy="189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With the TSEN we also see how open country and coast features seem to be similar. </a:t>
            </a:r>
            <a:r>
              <a:rPr lang="es" sz="1100">
                <a:solidFill>
                  <a:schemeClr val="dk1"/>
                </a:solidFill>
              </a:rPr>
              <a:t>Something</a:t>
            </a:r>
            <a:r>
              <a:rPr lang="es" sz="1100">
                <a:solidFill>
                  <a:schemeClr val="dk1"/>
                </a:solidFill>
              </a:rPr>
              <a:t> similar happens with the street and inside city classes.</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rPr lang="es" sz="1100">
                <a:solidFill>
                  <a:schemeClr val="dk1"/>
                </a:solidFill>
              </a:rPr>
              <a:t>Moreover</a:t>
            </a:r>
            <a:r>
              <a:rPr lang="es" sz="1100">
                <a:solidFill>
                  <a:schemeClr val="dk1"/>
                </a:solidFill>
              </a:rPr>
              <a:t>, in the test we note that there are some confusions with the features classification.</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2e08b0dc36_0_245"/>
          <p:cNvSpPr txBox="1"/>
          <p:nvPr>
            <p:ph type="title"/>
          </p:nvPr>
        </p:nvSpPr>
        <p:spPr>
          <a:xfrm>
            <a:off x="311700" y="640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
                <a:solidFill>
                  <a:schemeClr val="accent5"/>
                </a:solidFill>
              </a:rPr>
              <a:t>Task c:Train the model on metric learning (Triplet network)</a:t>
            </a:r>
            <a:endParaRPr>
              <a:solidFill>
                <a:schemeClr val="accent5"/>
              </a:solidFill>
            </a:endParaRPr>
          </a:p>
          <a:p>
            <a:pPr indent="0" lvl="0" marL="0" rtl="0" algn="l">
              <a:lnSpc>
                <a:spcPct val="100000"/>
              </a:lnSpc>
              <a:spcBef>
                <a:spcPts val="0"/>
              </a:spcBef>
              <a:spcAft>
                <a:spcPts val="0"/>
              </a:spcAft>
              <a:buSzPct val="111111"/>
              <a:buNone/>
            </a:pPr>
            <a:r>
              <a:t/>
            </a:r>
            <a:endParaRPr>
              <a:solidFill>
                <a:schemeClr val="accent5"/>
              </a:solidFill>
            </a:endParaRPr>
          </a:p>
        </p:txBody>
      </p:sp>
      <p:pic>
        <p:nvPicPr>
          <p:cNvPr id="343" name="Google Shape;343;g22e08b0dc36_0_245"/>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44" name="Google Shape;344;g22e08b0dc36_0_2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45" name="Google Shape;345;g22e08b0dc36_0_245"/>
          <p:cNvSpPr txBox="1"/>
          <p:nvPr/>
        </p:nvSpPr>
        <p:spPr>
          <a:xfrm>
            <a:off x="413350" y="1837500"/>
            <a:ext cx="22158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pic>
        <p:nvPicPr>
          <p:cNvPr id="346" name="Google Shape;346;g22e08b0dc36_0_245"/>
          <p:cNvPicPr preferRelativeResize="0"/>
          <p:nvPr/>
        </p:nvPicPr>
        <p:blipFill>
          <a:blip r:embed="rId4">
            <a:alphaModFix/>
          </a:blip>
          <a:stretch>
            <a:fillRect/>
          </a:stretch>
        </p:blipFill>
        <p:spPr>
          <a:xfrm>
            <a:off x="5502550" y="569775"/>
            <a:ext cx="3033725" cy="4543424"/>
          </a:xfrm>
          <a:prstGeom prst="rect">
            <a:avLst/>
          </a:prstGeom>
          <a:noFill/>
          <a:ln>
            <a:noFill/>
          </a:ln>
        </p:spPr>
      </p:pic>
      <p:sp>
        <p:nvSpPr>
          <p:cNvPr id="347" name="Google Shape;347;g22e08b0dc36_0_245"/>
          <p:cNvSpPr txBox="1"/>
          <p:nvPr/>
        </p:nvSpPr>
        <p:spPr>
          <a:xfrm>
            <a:off x="665350" y="1837500"/>
            <a:ext cx="2215800" cy="189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200"/>
              <a:buFont typeface="Arial"/>
              <a:buNone/>
            </a:pPr>
            <a:r>
              <a:rPr lang="es" sz="1100">
                <a:solidFill>
                  <a:schemeClr val="dk1"/>
                </a:solidFill>
              </a:rPr>
              <a:t>Here we see how in general, the retrieved images are similar to the query images. In this case, the most clearer error is the retrieved image 4, for the tall building query. Note also that there are some confusions with the street class (class 6) and the </a:t>
            </a:r>
            <a:r>
              <a:rPr lang="es" sz="1100">
                <a:solidFill>
                  <a:schemeClr val="dk1"/>
                </a:solidFill>
              </a:rPr>
              <a:t>inside</a:t>
            </a:r>
            <a:r>
              <a:rPr lang="es" sz="1100">
                <a:solidFill>
                  <a:schemeClr val="dk1"/>
                </a:solidFill>
              </a:rPr>
              <a:t> city (class 4).</a:t>
            </a:r>
            <a:endParaRPr sz="1100">
              <a:solidFill>
                <a:schemeClr val="dk1"/>
              </a:solidFill>
            </a:endParaRPr>
          </a:p>
          <a:p>
            <a:pPr indent="0" lvl="0" marL="0" rtl="0" algn="just">
              <a:spcBef>
                <a:spcPts val="0"/>
              </a:spcBef>
              <a:spcAft>
                <a:spcPts val="0"/>
              </a:spcAft>
              <a:buClr>
                <a:schemeClr val="dk1"/>
              </a:buClr>
              <a:buSzPts val="1200"/>
              <a:buFont typeface="Arial"/>
              <a:buNone/>
            </a:pPr>
            <a:r>
              <a:t/>
            </a:r>
            <a:endParaRPr sz="1200">
              <a:solidFill>
                <a:schemeClr val="dk1"/>
              </a:solidFill>
            </a:endParaRPr>
          </a:p>
        </p:txBody>
      </p:sp>
      <p:cxnSp>
        <p:nvCxnSpPr>
          <p:cNvPr id="348" name="Google Shape;348;g22e08b0dc36_0_245"/>
          <p:cNvCxnSpPr/>
          <p:nvPr/>
        </p:nvCxnSpPr>
        <p:spPr>
          <a:xfrm flipH="1">
            <a:off x="3219925" y="2592325"/>
            <a:ext cx="2075100" cy="2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fa140e93c5_0_9"/>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Task </a:t>
            </a:r>
            <a:r>
              <a:rPr lang="es"/>
              <a:t>d: Visualize the learned image representation of each of the previous tasks a-c.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2e08b0dc36_0_26"/>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Visualize the learned image representation of each of the previous tasks a-c → TSNE</a:t>
            </a:r>
            <a:endParaRPr>
              <a:solidFill>
                <a:schemeClr val="accent5"/>
              </a:solidFill>
            </a:endParaRPr>
          </a:p>
        </p:txBody>
      </p:sp>
      <p:pic>
        <p:nvPicPr>
          <p:cNvPr id="359" name="Google Shape;359;g22e08b0dc36_0_2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60" name="Google Shape;360;g22e08b0dc36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361" name="Google Shape;361;g22e08b0dc36_0_26"/>
          <p:cNvPicPr preferRelativeResize="0"/>
          <p:nvPr/>
        </p:nvPicPr>
        <p:blipFill>
          <a:blip r:embed="rId4">
            <a:alphaModFix/>
          </a:blip>
          <a:stretch>
            <a:fillRect/>
          </a:stretch>
        </p:blipFill>
        <p:spPr>
          <a:xfrm>
            <a:off x="5995167" y="924446"/>
            <a:ext cx="2721184" cy="2747168"/>
          </a:xfrm>
          <a:prstGeom prst="rect">
            <a:avLst/>
          </a:prstGeom>
          <a:noFill/>
          <a:ln>
            <a:noFill/>
          </a:ln>
        </p:spPr>
      </p:pic>
      <p:pic>
        <p:nvPicPr>
          <p:cNvPr id="362" name="Google Shape;362;g22e08b0dc36_0_26"/>
          <p:cNvPicPr preferRelativeResize="0"/>
          <p:nvPr/>
        </p:nvPicPr>
        <p:blipFill rotWithShape="1">
          <a:blip r:embed="rId5">
            <a:alphaModFix/>
          </a:blip>
          <a:srcRect b="3786" l="0" r="7578" t="2938"/>
          <a:stretch/>
        </p:blipFill>
        <p:spPr>
          <a:xfrm>
            <a:off x="3160867" y="924439"/>
            <a:ext cx="2797753" cy="2784007"/>
          </a:xfrm>
          <a:prstGeom prst="rect">
            <a:avLst/>
          </a:prstGeom>
          <a:noFill/>
          <a:ln>
            <a:noFill/>
          </a:ln>
        </p:spPr>
      </p:pic>
      <p:pic>
        <p:nvPicPr>
          <p:cNvPr id="363" name="Google Shape;363;g22e08b0dc36_0_26"/>
          <p:cNvPicPr preferRelativeResize="0"/>
          <p:nvPr/>
        </p:nvPicPr>
        <p:blipFill rotWithShape="1">
          <a:blip r:embed="rId6">
            <a:alphaModFix/>
          </a:blip>
          <a:srcRect b="6724" l="8005" r="8688" t="7172"/>
          <a:stretch/>
        </p:blipFill>
        <p:spPr>
          <a:xfrm>
            <a:off x="616500" y="1008924"/>
            <a:ext cx="2611730" cy="2699525"/>
          </a:xfrm>
          <a:prstGeom prst="rect">
            <a:avLst/>
          </a:prstGeom>
          <a:noFill/>
          <a:ln>
            <a:noFill/>
          </a:ln>
        </p:spPr>
      </p:pic>
      <p:sp>
        <p:nvSpPr>
          <p:cNvPr id="364" name="Google Shape;364;g22e08b0dc36_0_26"/>
          <p:cNvSpPr txBox="1"/>
          <p:nvPr/>
        </p:nvSpPr>
        <p:spPr>
          <a:xfrm>
            <a:off x="2455125" y="3268200"/>
            <a:ext cx="87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pre-trained image </a:t>
            </a:r>
            <a:endParaRPr sz="400"/>
          </a:p>
          <a:p>
            <a:pPr indent="0" lvl="0" marL="0" rtl="0" algn="l">
              <a:spcBef>
                <a:spcPts val="0"/>
              </a:spcBef>
              <a:spcAft>
                <a:spcPts val="0"/>
              </a:spcAft>
              <a:buNone/>
            </a:pPr>
            <a:r>
              <a:rPr b="1" lang="es" sz="400"/>
              <a:t>classification</a:t>
            </a:r>
            <a:r>
              <a:rPr b="1" lang="es" sz="400"/>
              <a:t> </a:t>
            </a:r>
            <a:r>
              <a:rPr lang="es" sz="400"/>
              <a:t>model</a:t>
            </a:r>
            <a:endParaRPr sz="400"/>
          </a:p>
        </p:txBody>
      </p:sp>
      <p:sp>
        <p:nvSpPr>
          <p:cNvPr id="365" name="Google Shape;365;g22e08b0dc36_0_26"/>
          <p:cNvSpPr txBox="1"/>
          <p:nvPr/>
        </p:nvSpPr>
        <p:spPr>
          <a:xfrm>
            <a:off x="5231975" y="3306050"/>
            <a:ext cx="872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a:t>
            </a:r>
            <a:r>
              <a:rPr b="1" lang="es" sz="400"/>
              <a:t>Siamese </a:t>
            </a:r>
            <a:r>
              <a:rPr lang="es" sz="400"/>
              <a:t>network</a:t>
            </a:r>
            <a:endParaRPr sz="400"/>
          </a:p>
        </p:txBody>
      </p:sp>
      <p:sp>
        <p:nvSpPr>
          <p:cNvPr id="366" name="Google Shape;366;g22e08b0dc36_0_26"/>
          <p:cNvSpPr txBox="1"/>
          <p:nvPr/>
        </p:nvSpPr>
        <p:spPr>
          <a:xfrm>
            <a:off x="7867925" y="3306050"/>
            <a:ext cx="872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a:t>
            </a:r>
            <a:r>
              <a:rPr b="1" lang="es" sz="400"/>
              <a:t>Triplet </a:t>
            </a:r>
            <a:r>
              <a:rPr lang="es" sz="400"/>
              <a:t>network</a:t>
            </a:r>
            <a:endParaRPr sz="400"/>
          </a:p>
        </p:txBody>
      </p:sp>
      <p:sp>
        <p:nvSpPr>
          <p:cNvPr id="367" name="Google Shape;367;g22e08b0dc36_0_26"/>
          <p:cNvSpPr txBox="1"/>
          <p:nvPr/>
        </p:nvSpPr>
        <p:spPr>
          <a:xfrm>
            <a:off x="724700" y="3854100"/>
            <a:ext cx="7691400" cy="87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t>Both, Siamese and triplet networks seem to perform better to learn representative features from each of the classes. We see that the clusters are more differentiated than in the first </a:t>
            </a:r>
            <a:r>
              <a:rPr lang="es" sz="1100"/>
              <a:t>approach</a:t>
            </a:r>
            <a:r>
              <a:rPr lang="es" sz="1100"/>
              <a:t>. Moreover, the siamese network seems to perform a little bit better than the Triplet. </a:t>
            </a:r>
            <a:endParaRPr sz="1100"/>
          </a:p>
          <a:p>
            <a:pPr indent="0" lvl="0" marL="0" rtl="0" algn="l">
              <a:spcBef>
                <a:spcPts val="0"/>
              </a:spcBef>
              <a:spcAft>
                <a:spcPts val="0"/>
              </a:spcAft>
              <a:buNone/>
            </a:pPr>
            <a:r>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22e08b0dc36_0_105"/>
          <p:cNvPicPr preferRelativeResize="0"/>
          <p:nvPr/>
        </p:nvPicPr>
        <p:blipFill>
          <a:blip r:embed="rId3">
            <a:alphaModFix/>
          </a:blip>
          <a:stretch>
            <a:fillRect/>
          </a:stretch>
        </p:blipFill>
        <p:spPr>
          <a:xfrm>
            <a:off x="3378325" y="887925"/>
            <a:ext cx="2737249" cy="2836750"/>
          </a:xfrm>
          <a:prstGeom prst="rect">
            <a:avLst/>
          </a:prstGeom>
          <a:noFill/>
          <a:ln>
            <a:noFill/>
          </a:ln>
        </p:spPr>
      </p:pic>
      <p:pic>
        <p:nvPicPr>
          <p:cNvPr id="373" name="Google Shape;373;g22e08b0dc36_0_105"/>
          <p:cNvPicPr preferRelativeResize="0"/>
          <p:nvPr/>
        </p:nvPicPr>
        <p:blipFill rotWithShape="1">
          <a:blip r:embed="rId4">
            <a:alphaModFix/>
          </a:blip>
          <a:srcRect b="0" l="0" r="8164" t="0"/>
          <a:stretch/>
        </p:blipFill>
        <p:spPr>
          <a:xfrm>
            <a:off x="455000" y="695400"/>
            <a:ext cx="2950825" cy="3213200"/>
          </a:xfrm>
          <a:prstGeom prst="rect">
            <a:avLst/>
          </a:prstGeom>
          <a:noFill/>
          <a:ln>
            <a:noFill/>
          </a:ln>
        </p:spPr>
      </p:pic>
      <p:pic>
        <p:nvPicPr>
          <p:cNvPr id="374" name="Google Shape;374;g22e08b0dc36_0_105"/>
          <p:cNvPicPr preferRelativeResize="0"/>
          <p:nvPr/>
        </p:nvPicPr>
        <p:blipFill>
          <a:blip r:embed="rId5">
            <a:alphaModFix/>
          </a:blip>
          <a:stretch>
            <a:fillRect/>
          </a:stretch>
        </p:blipFill>
        <p:spPr>
          <a:xfrm>
            <a:off x="6104075" y="955350"/>
            <a:ext cx="2737251" cy="2758787"/>
          </a:xfrm>
          <a:prstGeom prst="rect">
            <a:avLst/>
          </a:prstGeom>
          <a:noFill/>
          <a:ln>
            <a:noFill/>
          </a:ln>
        </p:spPr>
      </p:pic>
      <p:sp>
        <p:nvSpPr>
          <p:cNvPr id="375" name="Google Shape;375;g22e08b0dc36_0_105"/>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Visualize the learned image representation of each of the previous tasks a-c  → UMAP</a:t>
            </a:r>
            <a:endParaRPr>
              <a:solidFill>
                <a:schemeClr val="accent5"/>
              </a:solidFill>
            </a:endParaRPr>
          </a:p>
        </p:txBody>
      </p:sp>
      <p:pic>
        <p:nvPicPr>
          <p:cNvPr id="376" name="Google Shape;376;g22e08b0dc36_0_105"/>
          <p:cNvPicPr preferRelativeResize="0"/>
          <p:nvPr/>
        </p:nvPicPr>
        <p:blipFill rotWithShape="1">
          <a:blip r:embed="rId6">
            <a:alphaModFix/>
          </a:blip>
          <a:srcRect b="0" l="0" r="0" t="0"/>
          <a:stretch/>
        </p:blipFill>
        <p:spPr>
          <a:xfrm>
            <a:off x="0" y="4935825"/>
            <a:ext cx="8307277" cy="207675"/>
          </a:xfrm>
          <a:prstGeom prst="rect">
            <a:avLst/>
          </a:prstGeom>
          <a:noFill/>
          <a:ln>
            <a:noFill/>
          </a:ln>
        </p:spPr>
      </p:pic>
      <p:sp>
        <p:nvSpPr>
          <p:cNvPr id="377" name="Google Shape;377;g22e08b0dc36_0_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78" name="Google Shape;378;g22e08b0dc36_0_105"/>
          <p:cNvSpPr txBox="1"/>
          <p:nvPr/>
        </p:nvSpPr>
        <p:spPr>
          <a:xfrm>
            <a:off x="2683725" y="3268200"/>
            <a:ext cx="87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pre-trained image </a:t>
            </a:r>
            <a:endParaRPr sz="400"/>
          </a:p>
          <a:p>
            <a:pPr indent="0" lvl="0" marL="0" rtl="0" algn="l">
              <a:spcBef>
                <a:spcPts val="0"/>
              </a:spcBef>
              <a:spcAft>
                <a:spcPts val="0"/>
              </a:spcAft>
              <a:buNone/>
            </a:pPr>
            <a:r>
              <a:rPr b="1" lang="es" sz="400"/>
              <a:t>classification </a:t>
            </a:r>
            <a:r>
              <a:rPr lang="es" sz="400"/>
              <a:t>model</a:t>
            </a:r>
            <a:endParaRPr sz="400"/>
          </a:p>
        </p:txBody>
      </p:sp>
      <p:sp>
        <p:nvSpPr>
          <p:cNvPr id="379" name="Google Shape;379;g22e08b0dc36_0_105"/>
          <p:cNvSpPr txBox="1"/>
          <p:nvPr/>
        </p:nvSpPr>
        <p:spPr>
          <a:xfrm>
            <a:off x="5231975" y="3306050"/>
            <a:ext cx="872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a:t>
            </a:r>
            <a:r>
              <a:rPr b="1" lang="es" sz="400"/>
              <a:t>Siamese </a:t>
            </a:r>
            <a:r>
              <a:rPr lang="es" sz="400"/>
              <a:t>network</a:t>
            </a:r>
            <a:endParaRPr sz="400"/>
          </a:p>
        </p:txBody>
      </p:sp>
      <p:sp>
        <p:nvSpPr>
          <p:cNvPr id="380" name="Google Shape;380;g22e08b0dc36_0_105"/>
          <p:cNvSpPr txBox="1"/>
          <p:nvPr/>
        </p:nvSpPr>
        <p:spPr>
          <a:xfrm>
            <a:off x="7867925" y="3382250"/>
            <a:ext cx="872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a:t>
            </a:r>
            <a:r>
              <a:rPr b="1" lang="es" sz="400"/>
              <a:t>Triplet </a:t>
            </a:r>
            <a:r>
              <a:rPr lang="es" sz="400"/>
              <a:t>network</a:t>
            </a:r>
            <a:endParaRPr sz="400"/>
          </a:p>
        </p:txBody>
      </p:sp>
      <p:sp>
        <p:nvSpPr>
          <p:cNvPr id="381" name="Google Shape;381;g22e08b0dc36_0_105"/>
          <p:cNvSpPr txBox="1"/>
          <p:nvPr/>
        </p:nvSpPr>
        <p:spPr>
          <a:xfrm>
            <a:off x="788850" y="3771075"/>
            <a:ext cx="78750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100"/>
              <a:t>For the first approach, it seems like there are two </a:t>
            </a:r>
            <a:r>
              <a:rPr lang="es" sz="1100"/>
              <a:t>differentiated</a:t>
            </a:r>
            <a:r>
              <a:rPr lang="es" sz="1100"/>
              <a:t> main clusters nature and urban pictures.</a:t>
            </a:r>
            <a:endParaRPr sz="1100"/>
          </a:p>
          <a:p>
            <a:pPr indent="0" lvl="0" marL="0" rtl="0" algn="just">
              <a:spcBef>
                <a:spcPts val="0"/>
              </a:spcBef>
              <a:spcAft>
                <a:spcPts val="0"/>
              </a:spcAft>
              <a:buNone/>
            </a:pPr>
            <a:r>
              <a:rPr lang="es" sz="1100"/>
              <a:t>Both, Siamese and triplet networks seem to perform better to learn representative features from each of the classes than the first approach. However, in this case it seems like the siamese is able to differentiate better all the classes, since the triplet has the open country and coast classes really close, and the street and inside city too.  </a:t>
            </a:r>
            <a:endParaRPr sz="1100"/>
          </a:p>
          <a:p>
            <a:pPr indent="0" lvl="0" marL="0" rtl="0" algn="l">
              <a:spcBef>
                <a:spcPts val="0"/>
              </a:spcBef>
              <a:spcAft>
                <a:spcPts val="0"/>
              </a:spcAft>
              <a:buNone/>
            </a:pPr>
            <a:r>
              <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2e08b0dc36_0_198"/>
          <p:cNvSpPr txBox="1"/>
          <p:nvPr>
            <p:ph type="title"/>
          </p:nvPr>
        </p:nvSpPr>
        <p:spPr>
          <a:xfrm>
            <a:off x="311700" y="-1217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(d) Visualize the learned image representation of each of the previous tasks a-c  </a:t>
            </a:r>
            <a:endParaRPr>
              <a:solidFill>
                <a:schemeClr val="accent5"/>
              </a:solidFill>
            </a:endParaRPr>
          </a:p>
        </p:txBody>
      </p:sp>
      <p:pic>
        <p:nvPicPr>
          <p:cNvPr id="387" name="Google Shape;387;g22e08b0dc36_0_198"/>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388" name="Google Shape;388;g22e08b0dc36_0_1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389" name="Google Shape;389;g22e08b0dc36_0_198"/>
          <p:cNvSpPr txBox="1"/>
          <p:nvPr/>
        </p:nvSpPr>
        <p:spPr>
          <a:xfrm>
            <a:off x="442350" y="1244875"/>
            <a:ext cx="76029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a:t>Visualization findings: </a:t>
            </a:r>
            <a:endParaRPr/>
          </a:p>
          <a:p>
            <a:pPr indent="-317500" lvl="0" marL="457200" rtl="0" algn="l">
              <a:lnSpc>
                <a:spcPct val="150000"/>
              </a:lnSpc>
              <a:spcBef>
                <a:spcPts val="0"/>
              </a:spcBef>
              <a:spcAft>
                <a:spcPts val="0"/>
              </a:spcAft>
              <a:buSzPts val="1400"/>
              <a:buChar char="●"/>
            </a:pPr>
            <a:r>
              <a:rPr lang="es"/>
              <a:t>Visualizations aid in understanding higher-dimensional spaces.</a:t>
            </a:r>
            <a:endParaRPr/>
          </a:p>
          <a:p>
            <a:pPr indent="-317500" lvl="0" marL="457200" rtl="0" algn="l">
              <a:lnSpc>
                <a:spcPct val="150000"/>
              </a:lnSpc>
              <a:spcBef>
                <a:spcPts val="0"/>
              </a:spcBef>
              <a:spcAft>
                <a:spcPts val="0"/>
              </a:spcAft>
              <a:buSzPts val="1400"/>
              <a:buChar char="●"/>
            </a:pPr>
            <a:r>
              <a:rPr lang="es"/>
              <a:t>Similar classes cluster closer together, revealing distinct patterns.</a:t>
            </a:r>
            <a:endParaRPr/>
          </a:p>
          <a:p>
            <a:pPr indent="-317500" lvl="0" marL="457200" rtl="0" algn="l">
              <a:lnSpc>
                <a:spcPct val="150000"/>
              </a:lnSpc>
              <a:spcBef>
                <a:spcPts val="0"/>
              </a:spcBef>
              <a:spcAft>
                <a:spcPts val="0"/>
              </a:spcAft>
              <a:buSzPts val="1400"/>
              <a:buChar char="●"/>
            </a:pPr>
            <a:r>
              <a:rPr lang="es"/>
              <a:t>Two main clusters identified: nature and urban pictures, specially for the first approach (Resnet 50).</a:t>
            </a:r>
            <a:endParaRPr/>
          </a:p>
          <a:p>
            <a:pPr indent="-317500" lvl="0" marL="457200" rtl="0" algn="l">
              <a:lnSpc>
                <a:spcPct val="150000"/>
              </a:lnSpc>
              <a:spcBef>
                <a:spcPts val="0"/>
              </a:spcBef>
              <a:spcAft>
                <a:spcPts val="0"/>
              </a:spcAft>
              <a:buSzPts val="1400"/>
              <a:buChar char="●"/>
            </a:pPr>
            <a:r>
              <a:rPr lang="es"/>
              <a:t>t-SNE and UMAP are effective visualization techniques.</a:t>
            </a:r>
            <a:endParaRPr/>
          </a:p>
          <a:p>
            <a:pPr indent="-317500" lvl="0" marL="457200" rtl="0" algn="l">
              <a:lnSpc>
                <a:spcPct val="150000"/>
              </a:lnSpc>
              <a:spcBef>
                <a:spcPts val="0"/>
              </a:spcBef>
              <a:spcAft>
                <a:spcPts val="0"/>
              </a:spcAft>
              <a:buSzPts val="1400"/>
              <a:buChar char="●"/>
            </a:pPr>
            <a:r>
              <a:rPr lang="es"/>
              <a:t>t-SNE preserves pairwise distances, while UMAP maintains neighborhood relationships.</a:t>
            </a:r>
            <a:endParaRPr/>
          </a:p>
          <a:p>
            <a:pPr indent="-317500" lvl="0" marL="457200" rtl="0" algn="l">
              <a:lnSpc>
                <a:spcPct val="150000"/>
              </a:lnSpc>
              <a:spcBef>
                <a:spcPts val="0"/>
              </a:spcBef>
              <a:spcAft>
                <a:spcPts val="0"/>
              </a:spcAft>
              <a:buSzPts val="1400"/>
              <a:buChar char="●"/>
            </a:pPr>
            <a:r>
              <a:rPr lang="es"/>
              <a:t>UMAP tends to produce representations where train and test data appear more similar compared to t-SNE (as we saw in the graphs </a:t>
            </a:r>
            <a:r>
              <a:rPr lang="es"/>
              <a:t>shown</a:t>
            </a:r>
            <a:r>
              <a:rPr lang="es"/>
              <a:t> in task a-c).</a:t>
            </a:r>
            <a:endParaRPr/>
          </a:p>
          <a:p>
            <a:pPr indent="-317500" lvl="0" marL="457200" rtl="0" algn="l">
              <a:lnSpc>
                <a:spcPct val="150000"/>
              </a:lnSpc>
              <a:spcBef>
                <a:spcPts val="0"/>
              </a:spcBef>
              <a:spcAft>
                <a:spcPts val="0"/>
              </a:spcAft>
              <a:buSzPts val="1400"/>
              <a:buChar char="●"/>
            </a:pPr>
            <a:r>
              <a:rPr lang="es"/>
              <a:t>Multiple visualization techniques enhance comprehensive understanding of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2e08b0dc36_0_6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Task e: </a:t>
            </a:r>
            <a:r>
              <a:rPr lang="es"/>
              <a:t>Image Retrieval on COCO with Faster R-CNN or Mask R-CNN</a:t>
            </a:r>
            <a:endParaRPr/>
          </a:p>
          <a:p>
            <a:pPr indent="0" lvl="0" marL="0" rtl="0" algn="l">
              <a:lnSpc>
                <a:spcPct val="100000"/>
              </a:lnSpc>
              <a:spcBef>
                <a:spcPts val="0"/>
              </a:spcBef>
              <a:spcAft>
                <a:spcPts val="0"/>
              </a:spcAft>
              <a:buSzPct val="111111"/>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2e08b0dc36_0_66"/>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Goal</a:t>
            </a:r>
            <a:endParaRPr>
              <a:solidFill>
                <a:schemeClr val="accent5"/>
              </a:solidFill>
            </a:endParaRPr>
          </a:p>
        </p:txBody>
      </p:sp>
      <p:pic>
        <p:nvPicPr>
          <p:cNvPr id="400" name="Google Shape;400;g22e08b0dc36_0_66"/>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01" name="Google Shape;401;g22e08b0dc36_0_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02" name="Google Shape;402;g22e08b0dc36_0_66"/>
          <p:cNvSpPr txBox="1"/>
          <p:nvPr/>
        </p:nvSpPr>
        <p:spPr>
          <a:xfrm>
            <a:off x="398275" y="484325"/>
            <a:ext cx="8282400" cy="194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p>
          <a:p>
            <a:pPr indent="0" lvl="0" marL="0" rtl="0" algn="l">
              <a:lnSpc>
                <a:spcPct val="100000"/>
              </a:lnSpc>
              <a:spcBef>
                <a:spcPts val="0"/>
              </a:spcBef>
              <a:spcAft>
                <a:spcPts val="0"/>
              </a:spcAft>
              <a:buNone/>
            </a:pPr>
            <a:r>
              <a:rPr lang="es" sz="1200"/>
              <a:t>The objective of this task is to perform retrieval of coco images dataset 2014 using an object detection network as embedding network in order to compute the triplet loss</a:t>
            </a:r>
            <a:r>
              <a:rPr lang="es" sz="1000">
                <a:solidFill>
                  <a:srgbClr val="374151"/>
                </a:solidFill>
                <a:highlight>
                  <a:srgbClr val="F7F7F8"/>
                </a:highlight>
                <a:latin typeface="Roboto"/>
                <a:ea typeface="Roboto"/>
                <a:cs typeface="Roboto"/>
                <a:sym typeface="Roboto"/>
              </a:rPr>
              <a:t>. </a:t>
            </a:r>
            <a:endParaRPr sz="10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s" sz="1200"/>
              <a:t>To generate positive and negative image pairs for triplet loss training, we will follow these criteria:</a:t>
            </a:r>
            <a:endParaRPr sz="1200"/>
          </a:p>
          <a:p>
            <a:pPr indent="-304800" lvl="0" marL="457200" rtl="0" algn="l">
              <a:lnSpc>
                <a:spcPct val="100000"/>
              </a:lnSpc>
              <a:spcBef>
                <a:spcPts val="1500"/>
              </a:spcBef>
              <a:spcAft>
                <a:spcPts val="0"/>
              </a:spcAft>
              <a:buSzPts val="1200"/>
              <a:buChar char="●"/>
            </a:pPr>
            <a:r>
              <a:rPr lang="es" sz="1200"/>
              <a:t>A positive image contains at least one object of the same class as the anchor image.</a:t>
            </a:r>
            <a:endParaRPr sz="1200"/>
          </a:p>
          <a:p>
            <a:pPr indent="-304800" lvl="0" marL="457200" rtl="0" algn="l">
              <a:lnSpc>
                <a:spcPct val="100000"/>
              </a:lnSpc>
              <a:spcBef>
                <a:spcPts val="0"/>
              </a:spcBef>
              <a:spcAft>
                <a:spcPts val="0"/>
              </a:spcAft>
              <a:buSzPts val="1200"/>
              <a:buChar char="●"/>
            </a:pPr>
            <a:r>
              <a:rPr lang="es" sz="1200"/>
              <a:t>A negative image does not contain any object of the same class as the anchor image.</a:t>
            </a:r>
            <a:endParaRPr sz="1200">
              <a:solidFill>
                <a:schemeClr val="dk1"/>
              </a:solidFill>
            </a:endParaRPr>
          </a:p>
          <a:p>
            <a:pPr indent="0" lvl="0" marL="0" rtl="0" algn="l">
              <a:lnSpc>
                <a:spcPct val="150000"/>
              </a:lnSpc>
              <a:spcBef>
                <a:spcPts val="0"/>
              </a:spcBef>
              <a:spcAft>
                <a:spcPts val="0"/>
              </a:spcAft>
              <a:buNone/>
            </a:pPr>
            <a:r>
              <a:t/>
            </a:r>
            <a:endParaRPr sz="1200"/>
          </a:p>
        </p:txBody>
      </p:sp>
      <p:pic>
        <p:nvPicPr>
          <p:cNvPr id="403" name="Google Shape;403;g22e08b0dc36_0_66"/>
          <p:cNvPicPr preferRelativeResize="0"/>
          <p:nvPr/>
        </p:nvPicPr>
        <p:blipFill>
          <a:blip r:embed="rId4">
            <a:alphaModFix/>
          </a:blip>
          <a:stretch>
            <a:fillRect/>
          </a:stretch>
        </p:blipFill>
        <p:spPr>
          <a:xfrm>
            <a:off x="466875" y="2771600"/>
            <a:ext cx="2453353" cy="1879454"/>
          </a:xfrm>
          <a:prstGeom prst="rect">
            <a:avLst/>
          </a:prstGeom>
          <a:noFill/>
          <a:ln>
            <a:noFill/>
          </a:ln>
        </p:spPr>
      </p:pic>
      <p:pic>
        <p:nvPicPr>
          <p:cNvPr id="404" name="Google Shape;404;g22e08b0dc36_0_66"/>
          <p:cNvPicPr preferRelativeResize="0"/>
          <p:nvPr/>
        </p:nvPicPr>
        <p:blipFill>
          <a:blip r:embed="rId5">
            <a:alphaModFix/>
          </a:blip>
          <a:stretch>
            <a:fillRect/>
          </a:stretch>
        </p:blipFill>
        <p:spPr>
          <a:xfrm>
            <a:off x="3100545" y="2771601"/>
            <a:ext cx="2453341" cy="1891625"/>
          </a:xfrm>
          <a:prstGeom prst="rect">
            <a:avLst/>
          </a:prstGeom>
          <a:noFill/>
          <a:ln>
            <a:noFill/>
          </a:ln>
        </p:spPr>
      </p:pic>
      <p:pic>
        <p:nvPicPr>
          <p:cNvPr id="405" name="Google Shape;405;g22e08b0dc36_0_66"/>
          <p:cNvPicPr preferRelativeResize="0"/>
          <p:nvPr/>
        </p:nvPicPr>
        <p:blipFill>
          <a:blip r:embed="rId6">
            <a:alphaModFix/>
          </a:blip>
          <a:stretch>
            <a:fillRect/>
          </a:stretch>
        </p:blipFill>
        <p:spPr>
          <a:xfrm>
            <a:off x="5756775" y="2771601"/>
            <a:ext cx="2432550" cy="1879454"/>
          </a:xfrm>
          <a:prstGeom prst="rect">
            <a:avLst/>
          </a:prstGeom>
          <a:noFill/>
          <a:ln>
            <a:noFill/>
          </a:ln>
        </p:spPr>
      </p:pic>
      <p:sp>
        <p:nvSpPr>
          <p:cNvPr id="406" name="Google Shape;406;g22e08b0dc36_0_66"/>
          <p:cNvSpPr/>
          <p:nvPr/>
        </p:nvSpPr>
        <p:spPr>
          <a:xfrm>
            <a:off x="649592" y="3169932"/>
            <a:ext cx="748200" cy="14259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2e08b0dc36_0_66"/>
          <p:cNvSpPr/>
          <p:nvPr/>
        </p:nvSpPr>
        <p:spPr>
          <a:xfrm>
            <a:off x="3550451" y="2771601"/>
            <a:ext cx="573000" cy="8883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g22e08b0dc36_0_66"/>
          <p:cNvCxnSpPr>
            <a:stCxn id="409" idx="2"/>
            <a:endCxn id="406" idx="0"/>
          </p:cNvCxnSpPr>
          <p:nvPr/>
        </p:nvCxnSpPr>
        <p:spPr>
          <a:xfrm flipH="1">
            <a:off x="1023800" y="2579275"/>
            <a:ext cx="1995600" cy="5907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g22e08b0dc36_0_66"/>
          <p:cNvCxnSpPr>
            <a:stCxn id="409" idx="2"/>
            <a:endCxn id="407" idx="0"/>
          </p:cNvCxnSpPr>
          <p:nvPr/>
        </p:nvCxnSpPr>
        <p:spPr>
          <a:xfrm>
            <a:off x="3019400" y="2579275"/>
            <a:ext cx="817500" cy="192300"/>
          </a:xfrm>
          <a:prstGeom prst="straightConnector1">
            <a:avLst/>
          </a:prstGeom>
          <a:noFill/>
          <a:ln cap="flat" cmpd="sng" w="9525">
            <a:solidFill>
              <a:schemeClr val="dk2"/>
            </a:solidFill>
            <a:prstDash val="solid"/>
            <a:round/>
            <a:headEnd len="med" w="med" type="none"/>
            <a:tailEnd len="med" w="med" type="triangle"/>
          </a:ln>
        </p:spPr>
      </p:cxnSp>
      <p:sp>
        <p:nvSpPr>
          <p:cNvPr id="409" name="Google Shape;409;g22e08b0dc36_0_66"/>
          <p:cNvSpPr txBox="1"/>
          <p:nvPr/>
        </p:nvSpPr>
        <p:spPr>
          <a:xfrm>
            <a:off x="2457500" y="2225275"/>
            <a:ext cx="1123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t>Refrigerator</a:t>
            </a:r>
            <a:endParaRPr sz="1100"/>
          </a:p>
        </p:txBody>
      </p:sp>
      <p:sp>
        <p:nvSpPr>
          <p:cNvPr id="411" name="Google Shape;411;g22e08b0dc36_0_66"/>
          <p:cNvSpPr txBox="1"/>
          <p:nvPr/>
        </p:nvSpPr>
        <p:spPr>
          <a:xfrm>
            <a:off x="1160825" y="4577525"/>
            <a:ext cx="99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Anchor img</a:t>
            </a:r>
            <a:endParaRPr sz="1200"/>
          </a:p>
        </p:txBody>
      </p:sp>
      <p:sp>
        <p:nvSpPr>
          <p:cNvPr id="412" name="Google Shape;412;g22e08b0dc36_0_66"/>
          <p:cNvSpPr txBox="1"/>
          <p:nvPr/>
        </p:nvSpPr>
        <p:spPr>
          <a:xfrm>
            <a:off x="3751625" y="4577525"/>
            <a:ext cx="112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Positive</a:t>
            </a:r>
            <a:r>
              <a:rPr lang="es" sz="1200"/>
              <a:t> img</a:t>
            </a:r>
            <a:endParaRPr sz="1200"/>
          </a:p>
        </p:txBody>
      </p:sp>
      <p:sp>
        <p:nvSpPr>
          <p:cNvPr id="413" name="Google Shape;413;g22e08b0dc36_0_66"/>
          <p:cNvSpPr txBox="1"/>
          <p:nvPr/>
        </p:nvSpPr>
        <p:spPr>
          <a:xfrm>
            <a:off x="6369300" y="4595825"/>
            <a:ext cx="112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Negative</a:t>
            </a:r>
            <a:r>
              <a:rPr lang="es" sz="1200"/>
              <a:t> img</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267caa6ca0_1_14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Task a: </a:t>
            </a:r>
            <a:r>
              <a:rPr lang="es"/>
              <a:t>Image retrieval with pre-trained image classification model</a:t>
            </a:r>
            <a:r>
              <a:rPr lang="es"/>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2e73571af6_1_31"/>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Method</a:t>
            </a:r>
            <a:endParaRPr>
              <a:solidFill>
                <a:schemeClr val="accent5"/>
              </a:solidFill>
            </a:endParaRPr>
          </a:p>
        </p:txBody>
      </p:sp>
      <p:pic>
        <p:nvPicPr>
          <p:cNvPr id="419" name="Google Shape;419;g22e73571af6_1_3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20" name="Google Shape;420;g22e73571af6_1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21" name="Google Shape;421;g22e73571af6_1_31"/>
          <p:cNvSpPr txBox="1"/>
          <p:nvPr/>
        </p:nvSpPr>
        <p:spPr>
          <a:xfrm>
            <a:off x="398275" y="712925"/>
            <a:ext cx="8282400" cy="2493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1500"/>
              </a:spcBef>
              <a:spcAft>
                <a:spcPts val="0"/>
              </a:spcAft>
              <a:buSzPts val="1200"/>
              <a:buChar char="●"/>
            </a:pPr>
            <a:r>
              <a:rPr lang="es" sz="1200"/>
              <a:t>We use the FasterRCNN with ResNet-50 as backbone pretrained with COCO dataset as embedding network.</a:t>
            </a:r>
            <a:endParaRPr sz="1200"/>
          </a:p>
          <a:p>
            <a:pPr indent="-304800" lvl="0" marL="457200" marR="0" rtl="0" algn="l">
              <a:lnSpc>
                <a:spcPct val="115000"/>
              </a:lnSpc>
              <a:spcBef>
                <a:spcPts val="0"/>
              </a:spcBef>
              <a:spcAft>
                <a:spcPts val="0"/>
              </a:spcAft>
              <a:buSzPts val="1200"/>
              <a:buChar char="●"/>
            </a:pPr>
            <a:r>
              <a:rPr lang="es" sz="1200"/>
              <a:t>Two hooks are registered to extract features of the bounding box and the score of these bounding boxes.</a:t>
            </a:r>
            <a:endParaRPr sz="1200"/>
          </a:p>
          <a:p>
            <a:pPr indent="-304800" lvl="0" marL="457200" marR="0" rtl="0" algn="l">
              <a:lnSpc>
                <a:spcPct val="115000"/>
              </a:lnSpc>
              <a:spcBef>
                <a:spcPts val="0"/>
              </a:spcBef>
              <a:spcAft>
                <a:spcPts val="0"/>
              </a:spcAft>
              <a:buSzPts val="1200"/>
              <a:buChar char="●"/>
            </a:pPr>
            <a:r>
              <a:rPr lang="es" sz="1200"/>
              <a:t>512 proposals per image are obtained, and each proposal has 1024 features and 91 scores.</a:t>
            </a:r>
            <a:endParaRPr sz="1200"/>
          </a:p>
          <a:p>
            <a:pPr indent="-304800" lvl="0" marL="457200" marR="0" rtl="0" algn="l">
              <a:lnSpc>
                <a:spcPct val="115000"/>
              </a:lnSpc>
              <a:spcBef>
                <a:spcPts val="0"/>
              </a:spcBef>
              <a:spcAft>
                <a:spcPts val="0"/>
              </a:spcAft>
              <a:buSzPts val="1200"/>
              <a:buChar char="●"/>
            </a:pPr>
            <a:r>
              <a:rPr lang="es" sz="1200"/>
              <a:t>The maximum value of the score for each proposal is used, and a softmax is performed along all scores of all proposals to translate them as weights.</a:t>
            </a:r>
            <a:endParaRPr sz="1200"/>
          </a:p>
          <a:p>
            <a:pPr indent="-304800" lvl="0" marL="457200" marR="0" rtl="0" algn="l">
              <a:lnSpc>
                <a:spcPct val="115000"/>
              </a:lnSpc>
              <a:spcBef>
                <a:spcPts val="0"/>
              </a:spcBef>
              <a:spcAft>
                <a:spcPts val="0"/>
              </a:spcAft>
              <a:buSzPts val="1200"/>
              <a:buChar char="●"/>
            </a:pPr>
            <a:r>
              <a:rPr lang="es" sz="1200"/>
              <a:t>A weighted average of these features is performed to obtain 1024 features per image.</a:t>
            </a:r>
            <a:endParaRPr sz="1200"/>
          </a:p>
          <a:p>
            <a:pPr indent="-304800" lvl="0" marL="457200" marR="0" rtl="0" algn="l">
              <a:lnSpc>
                <a:spcPct val="115000"/>
              </a:lnSpc>
              <a:spcBef>
                <a:spcPts val="0"/>
              </a:spcBef>
              <a:spcAft>
                <a:spcPts val="0"/>
              </a:spcAft>
              <a:buSzPts val="1200"/>
              <a:buChar char="●"/>
            </a:pPr>
            <a:r>
              <a:rPr lang="es" sz="1200"/>
              <a:t>Two methods are considered to proceed: </a:t>
            </a:r>
            <a:endParaRPr sz="1200"/>
          </a:p>
          <a:p>
            <a:pPr indent="-292100" lvl="1" marL="914400" marR="0" rtl="0" algn="l">
              <a:lnSpc>
                <a:spcPct val="115000"/>
              </a:lnSpc>
              <a:spcBef>
                <a:spcPts val="0"/>
              </a:spcBef>
              <a:spcAft>
                <a:spcPts val="0"/>
              </a:spcAft>
              <a:buClr>
                <a:schemeClr val="dk1"/>
              </a:buClr>
              <a:buSzPts val="1000"/>
              <a:buAutoNum type="alphaLcPeriod"/>
            </a:pPr>
            <a:r>
              <a:rPr lang="es" sz="1200"/>
              <a:t>Without FC: Returning these 1024 features as output of the model</a:t>
            </a:r>
            <a:endParaRPr sz="1200"/>
          </a:p>
          <a:p>
            <a:pPr indent="-292100" lvl="1" marL="914400" marR="0" rtl="0" algn="l">
              <a:lnSpc>
                <a:spcPct val="115000"/>
              </a:lnSpc>
              <a:spcBef>
                <a:spcPts val="0"/>
              </a:spcBef>
              <a:spcAft>
                <a:spcPts val="0"/>
              </a:spcAft>
              <a:buClr>
                <a:schemeClr val="dk1"/>
              </a:buClr>
              <a:buSzPts val="1000"/>
              <a:buAutoNum type="alphaLcPeriod"/>
            </a:pPr>
            <a:r>
              <a:rPr lang="es" sz="1200"/>
              <a:t>With FC: Using the same fully connected layer as the previous tasks to obtain an embedding of dimension 2 for each image.</a:t>
            </a:r>
            <a:endParaRPr sz="1200"/>
          </a:p>
          <a:p>
            <a:pPr indent="0" lvl="0" marL="0" rtl="0" algn="l">
              <a:lnSpc>
                <a:spcPct val="150000"/>
              </a:lnSpc>
              <a:spcBef>
                <a:spcPts val="0"/>
              </a:spcBef>
              <a:spcAft>
                <a:spcPts val="0"/>
              </a:spcAft>
              <a:buNone/>
            </a:pPr>
            <a:r>
              <a:t/>
            </a:r>
            <a:endParaRPr sz="1200"/>
          </a:p>
        </p:txBody>
      </p:sp>
      <p:pic>
        <p:nvPicPr>
          <p:cNvPr id="422" name="Google Shape;422;g22e73571af6_1_31"/>
          <p:cNvPicPr preferRelativeResize="0"/>
          <p:nvPr/>
        </p:nvPicPr>
        <p:blipFill>
          <a:blip r:embed="rId4">
            <a:alphaModFix/>
          </a:blip>
          <a:stretch>
            <a:fillRect/>
          </a:stretch>
        </p:blipFill>
        <p:spPr>
          <a:xfrm>
            <a:off x="398275" y="2997451"/>
            <a:ext cx="8161299" cy="1739500"/>
          </a:xfrm>
          <a:prstGeom prst="rect">
            <a:avLst/>
          </a:prstGeom>
          <a:noFill/>
          <a:ln>
            <a:noFill/>
          </a:ln>
        </p:spPr>
      </p:pic>
      <p:sp>
        <p:nvSpPr>
          <p:cNvPr id="423" name="Google Shape;423;g22e73571af6_1_31"/>
          <p:cNvSpPr txBox="1"/>
          <p:nvPr/>
        </p:nvSpPr>
        <p:spPr>
          <a:xfrm>
            <a:off x="1575629" y="3306794"/>
            <a:ext cx="109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990000"/>
                </a:solidFill>
              </a:rPr>
              <a:t>ResNet-50</a:t>
            </a:r>
            <a:endParaRPr b="1">
              <a:solidFill>
                <a:srgbClr val="990000"/>
              </a:solidFill>
            </a:endParaRPr>
          </a:p>
        </p:txBody>
      </p:sp>
      <p:cxnSp>
        <p:nvCxnSpPr>
          <p:cNvPr id="424" name="Google Shape;424;g22e73571af6_1_31"/>
          <p:cNvCxnSpPr>
            <a:endCxn id="425" idx="1"/>
          </p:cNvCxnSpPr>
          <p:nvPr/>
        </p:nvCxnSpPr>
        <p:spPr>
          <a:xfrm flipH="1" rot="10800000">
            <a:off x="5282825" y="2949550"/>
            <a:ext cx="786900" cy="8916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g22e73571af6_1_31"/>
          <p:cNvCxnSpPr/>
          <p:nvPr/>
        </p:nvCxnSpPr>
        <p:spPr>
          <a:xfrm>
            <a:off x="5307300" y="3808475"/>
            <a:ext cx="900900" cy="9009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g22e73571af6_1_31"/>
          <p:cNvCxnSpPr/>
          <p:nvPr/>
        </p:nvCxnSpPr>
        <p:spPr>
          <a:xfrm>
            <a:off x="6225575" y="3252200"/>
            <a:ext cx="1870500" cy="11979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g22e73571af6_1_31"/>
          <p:cNvCxnSpPr/>
          <p:nvPr/>
        </p:nvCxnSpPr>
        <p:spPr>
          <a:xfrm flipH="1">
            <a:off x="6129525" y="3271425"/>
            <a:ext cx="1953600" cy="12276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g22e73571af6_1_31"/>
          <p:cNvSpPr txBox="1"/>
          <p:nvPr/>
        </p:nvSpPr>
        <p:spPr>
          <a:xfrm>
            <a:off x="6069725" y="2749450"/>
            <a:ext cx="24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Scores [Batch-size, 512, 91]</a:t>
            </a:r>
            <a:endParaRPr/>
          </a:p>
        </p:txBody>
      </p:sp>
      <p:sp>
        <p:nvSpPr>
          <p:cNvPr id="429" name="Google Shape;429;g22e73571af6_1_31"/>
          <p:cNvSpPr txBox="1"/>
          <p:nvPr/>
        </p:nvSpPr>
        <p:spPr>
          <a:xfrm>
            <a:off x="6208200" y="4479203"/>
            <a:ext cx="28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Features</a:t>
            </a:r>
            <a:r>
              <a:rPr lang="es"/>
              <a:t> [Batch-size, 512, 1024]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2e73571af6_1_1"/>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Fine-tuning</a:t>
            </a:r>
            <a:endParaRPr>
              <a:solidFill>
                <a:schemeClr val="accent5"/>
              </a:solidFill>
            </a:endParaRPr>
          </a:p>
        </p:txBody>
      </p:sp>
      <p:pic>
        <p:nvPicPr>
          <p:cNvPr id="435" name="Google Shape;435;g22e73571af6_1_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36" name="Google Shape;436;g22e73571af6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437" name="Google Shape;437;g22e73571af6_1_1"/>
          <p:cNvPicPr preferRelativeResize="0"/>
          <p:nvPr/>
        </p:nvPicPr>
        <p:blipFill>
          <a:blip r:embed="rId4">
            <a:alphaModFix/>
          </a:blip>
          <a:stretch>
            <a:fillRect/>
          </a:stretch>
        </p:blipFill>
        <p:spPr>
          <a:xfrm>
            <a:off x="4655627" y="2964275"/>
            <a:ext cx="3894323" cy="1890301"/>
          </a:xfrm>
          <a:prstGeom prst="rect">
            <a:avLst/>
          </a:prstGeom>
          <a:noFill/>
          <a:ln>
            <a:noFill/>
          </a:ln>
        </p:spPr>
      </p:pic>
      <p:pic>
        <p:nvPicPr>
          <p:cNvPr id="438" name="Google Shape;438;g22e73571af6_1_1"/>
          <p:cNvPicPr preferRelativeResize="0"/>
          <p:nvPr/>
        </p:nvPicPr>
        <p:blipFill>
          <a:blip r:embed="rId5">
            <a:alphaModFix/>
          </a:blip>
          <a:stretch>
            <a:fillRect/>
          </a:stretch>
        </p:blipFill>
        <p:spPr>
          <a:xfrm>
            <a:off x="687975" y="2916833"/>
            <a:ext cx="3967667" cy="1925906"/>
          </a:xfrm>
          <a:prstGeom prst="rect">
            <a:avLst/>
          </a:prstGeom>
          <a:noFill/>
          <a:ln>
            <a:noFill/>
          </a:ln>
        </p:spPr>
      </p:pic>
      <p:sp>
        <p:nvSpPr>
          <p:cNvPr id="439" name="Google Shape;439;g22e73571af6_1_1"/>
          <p:cNvSpPr txBox="1"/>
          <p:nvPr/>
        </p:nvSpPr>
        <p:spPr>
          <a:xfrm>
            <a:off x="4857543" y="2776504"/>
            <a:ext cx="11511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Without</a:t>
            </a:r>
            <a:r>
              <a:rPr lang="es"/>
              <a:t> FC</a:t>
            </a:r>
            <a:endParaRPr/>
          </a:p>
        </p:txBody>
      </p:sp>
      <p:sp>
        <p:nvSpPr>
          <p:cNvPr id="440" name="Google Shape;440;g22e73571af6_1_1"/>
          <p:cNvSpPr txBox="1"/>
          <p:nvPr/>
        </p:nvSpPr>
        <p:spPr>
          <a:xfrm>
            <a:off x="940875" y="2751933"/>
            <a:ext cx="1151100" cy="400200"/>
          </a:xfrm>
          <a:prstGeom prst="rect">
            <a:avLst/>
          </a:prstGeom>
          <a:solidFill>
            <a:srgbClr val="C9DAF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With</a:t>
            </a:r>
            <a:r>
              <a:rPr lang="es"/>
              <a:t> FC</a:t>
            </a:r>
            <a:endParaRPr/>
          </a:p>
        </p:txBody>
      </p:sp>
      <p:sp>
        <p:nvSpPr>
          <p:cNvPr id="441" name="Google Shape;441;g22e73571af6_1_1"/>
          <p:cNvSpPr txBox="1"/>
          <p:nvPr/>
        </p:nvSpPr>
        <p:spPr>
          <a:xfrm>
            <a:off x="398275" y="712925"/>
            <a:ext cx="8282400" cy="1773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1500"/>
              </a:spcBef>
              <a:spcAft>
                <a:spcPts val="0"/>
              </a:spcAft>
              <a:buSzPts val="1200"/>
              <a:buChar char="●"/>
            </a:pPr>
            <a:r>
              <a:rPr lang="es" sz="1200"/>
              <a:t>Fine-tuning is performed on the two networks explained in the previous slide, using a batch size of 16 and a</a:t>
            </a:r>
            <a:r>
              <a:rPr lang="es" sz="1200">
                <a:solidFill>
                  <a:srgbClr val="374151"/>
                </a:solidFill>
                <a:highlight>
                  <a:srgbClr val="F7F7F8"/>
                </a:highlight>
                <a:latin typeface="Roboto"/>
                <a:ea typeface="Roboto"/>
                <a:cs typeface="Roboto"/>
                <a:sym typeface="Roboto"/>
              </a:rPr>
              <a:t> </a:t>
            </a:r>
            <a:r>
              <a:rPr lang="es" sz="1200"/>
              <a:t>learning rate of 1e-5.</a:t>
            </a:r>
            <a:endParaRPr sz="1200"/>
          </a:p>
          <a:p>
            <a:pPr indent="-304800" lvl="0" marL="457200" marR="0" rtl="0" algn="l">
              <a:lnSpc>
                <a:spcPct val="115000"/>
              </a:lnSpc>
              <a:spcBef>
                <a:spcPts val="0"/>
              </a:spcBef>
              <a:spcAft>
                <a:spcPts val="0"/>
              </a:spcAft>
              <a:buSzPts val="1200"/>
              <a:buChar char="●"/>
            </a:pPr>
            <a:r>
              <a:rPr lang="es" sz="1200"/>
              <a:t>Different values of margin are experimented with ( 50, 10, 1)</a:t>
            </a:r>
            <a:endParaRPr sz="1200"/>
          </a:p>
          <a:p>
            <a:pPr indent="-304800" lvl="0" marL="457200" marR="0" rtl="0" algn="l">
              <a:lnSpc>
                <a:spcPct val="115000"/>
              </a:lnSpc>
              <a:spcBef>
                <a:spcPts val="0"/>
              </a:spcBef>
              <a:spcAft>
                <a:spcPts val="0"/>
              </a:spcAft>
              <a:buSzPts val="1200"/>
              <a:buChar char="●"/>
            </a:pPr>
            <a:r>
              <a:rPr lang="es" sz="1200"/>
              <a:t>Only two epochs are used due to the amount of time required (3h using RTX 3090).</a:t>
            </a:r>
            <a:endParaRPr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Char char="●"/>
            </a:pPr>
            <a:r>
              <a:rPr lang="es" sz="1200"/>
              <a:t>The loss function for all cases shows that all models are able to learn fast, but the loss remains unstable.</a:t>
            </a:r>
            <a:endParaRPr sz="1200"/>
          </a:p>
          <a:p>
            <a:pPr indent="-304800" lvl="0" marL="457200" rtl="0" algn="l">
              <a:lnSpc>
                <a:spcPct val="150000"/>
              </a:lnSpc>
              <a:spcBef>
                <a:spcPts val="0"/>
              </a:spcBef>
              <a:spcAft>
                <a:spcPts val="0"/>
              </a:spcAft>
              <a:buSzPts val="1200"/>
              <a:buChar char="●"/>
            </a:pPr>
            <a:r>
              <a:rPr lang="es" sz="1200"/>
              <a:t>The method without the fc layer obtains smaller loss values.</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2e73571af6_1_81"/>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Evaluation</a:t>
            </a:r>
            <a:endParaRPr>
              <a:solidFill>
                <a:schemeClr val="accent5"/>
              </a:solidFill>
            </a:endParaRPr>
          </a:p>
        </p:txBody>
      </p:sp>
      <p:pic>
        <p:nvPicPr>
          <p:cNvPr id="447" name="Google Shape;447;g22e73571af6_1_8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48" name="Google Shape;448;g22e73571af6_1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graphicFrame>
        <p:nvGraphicFramePr>
          <p:cNvPr id="449" name="Google Shape;449;g22e73571af6_1_81"/>
          <p:cNvGraphicFramePr/>
          <p:nvPr/>
        </p:nvGraphicFramePr>
        <p:xfrm>
          <a:off x="432250" y="1333467"/>
          <a:ext cx="3000000" cy="3000000"/>
        </p:xfrm>
        <a:graphic>
          <a:graphicData uri="http://schemas.openxmlformats.org/drawingml/2006/table">
            <a:tbl>
              <a:tblPr>
                <a:noFill/>
                <a:tableStyleId>{0F560C5E-7316-4E68-97CA-C30B41E8D234}</a:tableStyleId>
              </a:tblPr>
              <a:tblGrid>
                <a:gridCol w="663275"/>
                <a:gridCol w="982025"/>
                <a:gridCol w="1201100"/>
                <a:gridCol w="1201100"/>
              </a:tblGrid>
              <a:tr h="327050">
                <a:tc>
                  <a:txBody>
                    <a:bodyPr/>
                    <a:lstStyle/>
                    <a:p>
                      <a:pPr indent="0" lvl="0" marL="0" rtl="0" algn="ctr">
                        <a:spcBef>
                          <a:spcPts val="0"/>
                        </a:spcBef>
                        <a:spcAft>
                          <a:spcPts val="0"/>
                        </a:spcAft>
                        <a:buNone/>
                      </a:pPr>
                      <a:r>
                        <a:rPr lang="es" sz="1200"/>
                        <a:t>Metric</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sz="1200"/>
                        <a:t>Margin 1</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sz="1200"/>
                        <a:t>Margin 10</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sz="1200"/>
                        <a:t>Margin 50</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r>
              <a:tr h="301875">
                <a:tc>
                  <a:txBody>
                    <a:bodyPr/>
                    <a:lstStyle/>
                    <a:p>
                      <a:pPr indent="0" lvl="0" marL="0" rtl="0" algn="ctr">
                        <a:spcBef>
                          <a:spcPts val="0"/>
                        </a:spcBef>
                        <a:spcAft>
                          <a:spcPts val="0"/>
                        </a:spcAft>
                        <a:buNone/>
                      </a:pPr>
                      <a:r>
                        <a:rPr lang="es" sz="1000"/>
                        <a:t>mAP</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0.810</a:t>
                      </a:r>
                      <a:endParaRPr b="1"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0.809</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0.792</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r>
              <a:tr h="301875">
                <a:tc>
                  <a:txBody>
                    <a:bodyPr/>
                    <a:lstStyle/>
                    <a:p>
                      <a:pPr indent="0" lvl="0" marL="0" rtl="0" algn="ctr">
                        <a:spcBef>
                          <a:spcPts val="0"/>
                        </a:spcBef>
                        <a:spcAft>
                          <a:spcPts val="0"/>
                        </a:spcAft>
                        <a:buNone/>
                      </a:pPr>
                      <a:r>
                        <a:rPr lang="es" sz="1000"/>
                        <a:t>Prec@1</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0.759</a:t>
                      </a:r>
                      <a:endParaRPr b="1"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0.756</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0.738</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01875">
                <a:tc>
                  <a:txBody>
                    <a:bodyPr/>
                    <a:lstStyle/>
                    <a:p>
                      <a:pPr indent="0" lvl="0" marL="0" rtl="0" algn="ctr">
                        <a:spcBef>
                          <a:spcPts val="0"/>
                        </a:spcBef>
                        <a:spcAft>
                          <a:spcPts val="0"/>
                        </a:spcAft>
                        <a:buClr>
                          <a:schemeClr val="dk1"/>
                        </a:buClr>
                        <a:buSzPts val="1100"/>
                        <a:buFont typeface="Arial"/>
                        <a:buNone/>
                      </a:pPr>
                      <a:r>
                        <a:rPr lang="es" sz="1000">
                          <a:solidFill>
                            <a:schemeClr val="dk1"/>
                          </a:solidFill>
                        </a:rPr>
                        <a:t>Prec@5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s" sz="1000"/>
                        <a:t>0.753</a:t>
                      </a:r>
                      <a:endParaRPr b="1"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0.743</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0.736</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
        <p:nvSpPr>
          <p:cNvPr id="450" name="Google Shape;450;g22e73571af6_1_81"/>
          <p:cNvSpPr txBox="1"/>
          <p:nvPr/>
        </p:nvSpPr>
        <p:spPr>
          <a:xfrm>
            <a:off x="6067993" y="895054"/>
            <a:ext cx="1151100" cy="3693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Without FC</a:t>
            </a:r>
            <a:endParaRPr sz="1200"/>
          </a:p>
        </p:txBody>
      </p:sp>
      <p:graphicFrame>
        <p:nvGraphicFramePr>
          <p:cNvPr id="451" name="Google Shape;451;g22e73571af6_1_81"/>
          <p:cNvGraphicFramePr/>
          <p:nvPr/>
        </p:nvGraphicFramePr>
        <p:xfrm>
          <a:off x="4704375" y="1319592"/>
          <a:ext cx="3000000" cy="3000000"/>
        </p:xfrm>
        <a:graphic>
          <a:graphicData uri="http://schemas.openxmlformats.org/drawingml/2006/table">
            <a:tbl>
              <a:tblPr>
                <a:noFill/>
                <a:tableStyleId>{0F560C5E-7316-4E68-97CA-C30B41E8D234}</a:tableStyleId>
              </a:tblPr>
              <a:tblGrid>
                <a:gridCol w="663275"/>
                <a:gridCol w="982025"/>
                <a:gridCol w="1201100"/>
                <a:gridCol w="1201100"/>
              </a:tblGrid>
              <a:tr h="327050">
                <a:tc>
                  <a:txBody>
                    <a:bodyPr/>
                    <a:lstStyle/>
                    <a:p>
                      <a:pPr indent="0" lvl="0" marL="0" rtl="0" algn="ctr">
                        <a:spcBef>
                          <a:spcPts val="0"/>
                        </a:spcBef>
                        <a:spcAft>
                          <a:spcPts val="0"/>
                        </a:spcAft>
                        <a:buNone/>
                      </a:pPr>
                      <a:r>
                        <a:rPr lang="es" sz="1200"/>
                        <a:t>Metric</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sz="1200"/>
                        <a:t>Margin 1</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sz="1200"/>
                        <a:t>Margin 10</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sz="1200"/>
                        <a:t>Margin 50</a:t>
                      </a:r>
                      <a:endParaRPr sz="12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6D7A8"/>
                    </a:solidFill>
                  </a:tcPr>
                </a:tc>
              </a:tr>
              <a:tr h="301875">
                <a:tc>
                  <a:txBody>
                    <a:bodyPr/>
                    <a:lstStyle/>
                    <a:p>
                      <a:pPr indent="0" lvl="0" marL="0" rtl="0" algn="ctr">
                        <a:spcBef>
                          <a:spcPts val="0"/>
                        </a:spcBef>
                        <a:spcAft>
                          <a:spcPts val="0"/>
                        </a:spcAft>
                        <a:buNone/>
                      </a:pPr>
                      <a:r>
                        <a:rPr lang="es" sz="1000"/>
                        <a:t>mAP</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0.944</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0.948</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s" sz="1000"/>
                        <a:t>0.949</a:t>
                      </a:r>
                      <a:endParaRPr b="1"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r>
              <a:tr h="301875">
                <a:tc>
                  <a:txBody>
                    <a:bodyPr/>
                    <a:lstStyle/>
                    <a:p>
                      <a:pPr indent="0" lvl="0" marL="0" rtl="0" algn="ctr">
                        <a:spcBef>
                          <a:spcPts val="0"/>
                        </a:spcBef>
                        <a:spcAft>
                          <a:spcPts val="0"/>
                        </a:spcAft>
                        <a:buNone/>
                      </a:pPr>
                      <a:r>
                        <a:rPr lang="es" sz="1000"/>
                        <a:t>Prec@1</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0.916</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s" sz="1000"/>
                        <a:t>0.937</a:t>
                      </a:r>
                      <a:endParaRPr b="1"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0.933</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r>
              <a:tr h="301875">
                <a:tc>
                  <a:txBody>
                    <a:bodyPr/>
                    <a:lstStyle/>
                    <a:p>
                      <a:pPr indent="0" lvl="0" marL="0" rtl="0" algn="ctr">
                        <a:spcBef>
                          <a:spcPts val="0"/>
                        </a:spcBef>
                        <a:spcAft>
                          <a:spcPts val="0"/>
                        </a:spcAft>
                        <a:buClr>
                          <a:schemeClr val="dk1"/>
                        </a:buClr>
                        <a:buSzPts val="1100"/>
                        <a:buFont typeface="Arial"/>
                        <a:buNone/>
                      </a:pPr>
                      <a:r>
                        <a:rPr lang="es" sz="1000">
                          <a:solidFill>
                            <a:schemeClr val="dk1"/>
                          </a:solidFill>
                        </a:rPr>
                        <a:t>Prec@5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0.925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0.928</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s" sz="1000"/>
                        <a:t>0.929</a:t>
                      </a:r>
                      <a:endParaRPr b="1"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r>
            </a:tbl>
          </a:graphicData>
        </a:graphic>
      </p:graphicFrame>
      <p:sp>
        <p:nvSpPr>
          <p:cNvPr id="452" name="Google Shape;452;g22e73571af6_1_81"/>
          <p:cNvSpPr txBox="1"/>
          <p:nvPr/>
        </p:nvSpPr>
        <p:spPr>
          <a:xfrm>
            <a:off x="1760368" y="876654"/>
            <a:ext cx="1151100" cy="369300"/>
          </a:xfrm>
          <a:prstGeom prst="rect">
            <a:avLst/>
          </a:prstGeom>
          <a:solidFill>
            <a:srgbClr val="9FC5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With</a:t>
            </a:r>
            <a:r>
              <a:rPr lang="es" sz="1200"/>
              <a:t> FC</a:t>
            </a:r>
            <a:endParaRPr sz="1200"/>
          </a:p>
        </p:txBody>
      </p:sp>
      <p:sp>
        <p:nvSpPr>
          <p:cNvPr id="453" name="Google Shape;453;g22e73571af6_1_81"/>
          <p:cNvSpPr txBox="1"/>
          <p:nvPr/>
        </p:nvSpPr>
        <p:spPr>
          <a:xfrm>
            <a:off x="382650" y="2751950"/>
            <a:ext cx="8378700" cy="160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t>Much better performance using the network without FC.  </a:t>
            </a:r>
            <a:r>
              <a:rPr lang="es" sz="1300"/>
              <a:t>One possible reason for this is that the FC layer might be compressing the features too much, leading to a loss of information. This can make it harder for the model to distinguish between similar images, resulting in higher loss values.</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s" sz="1300"/>
              <a:t>When the 1024 features per image are used directly as output of the model, the model has access to more information and can better distinguish between similar images, leading to smaller loss values</a:t>
            </a:r>
            <a:endParaRPr sz="1300"/>
          </a:p>
          <a:p>
            <a:pPr indent="0" lvl="0" marL="0" rtl="0" algn="just">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2e73571af6_1_6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Retrieval: Good Example</a:t>
            </a:r>
            <a:endParaRPr>
              <a:solidFill>
                <a:schemeClr val="accent5"/>
              </a:solidFill>
            </a:endParaRPr>
          </a:p>
        </p:txBody>
      </p:sp>
      <p:pic>
        <p:nvPicPr>
          <p:cNvPr id="459" name="Google Shape;459;g22e73571af6_1_6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60" name="Google Shape;460;g22e73571af6_1_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461" name="Google Shape;461;g22e73571af6_1_64"/>
          <p:cNvPicPr preferRelativeResize="0"/>
          <p:nvPr/>
        </p:nvPicPr>
        <p:blipFill>
          <a:blip r:embed="rId4">
            <a:alphaModFix/>
          </a:blip>
          <a:stretch>
            <a:fillRect/>
          </a:stretch>
        </p:blipFill>
        <p:spPr>
          <a:xfrm>
            <a:off x="460550" y="2798101"/>
            <a:ext cx="2140509" cy="1716049"/>
          </a:xfrm>
          <a:prstGeom prst="rect">
            <a:avLst/>
          </a:prstGeom>
          <a:noFill/>
          <a:ln>
            <a:noFill/>
          </a:ln>
        </p:spPr>
      </p:pic>
      <p:pic>
        <p:nvPicPr>
          <p:cNvPr id="462" name="Google Shape;462;g22e73571af6_1_64"/>
          <p:cNvPicPr preferRelativeResize="0"/>
          <p:nvPr/>
        </p:nvPicPr>
        <p:blipFill>
          <a:blip r:embed="rId5">
            <a:alphaModFix/>
          </a:blip>
          <a:stretch>
            <a:fillRect/>
          </a:stretch>
        </p:blipFill>
        <p:spPr>
          <a:xfrm>
            <a:off x="2696626" y="2801687"/>
            <a:ext cx="2191169" cy="1685447"/>
          </a:xfrm>
          <a:prstGeom prst="rect">
            <a:avLst/>
          </a:prstGeom>
          <a:noFill/>
          <a:ln>
            <a:noFill/>
          </a:ln>
        </p:spPr>
      </p:pic>
      <p:pic>
        <p:nvPicPr>
          <p:cNvPr id="463" name="Google Shape;463;g22e73571af6_1_64"/>
          <p:cNvPicPr preferRelativeResize="0"/>
          <p:nvPr/>
        </p:nvPicPr>
        <p:blipFill>
          <a:blip r:embed="rId6">
            <a:alphaModFix/>
          </a:blip>
          <a:stretch>
            <a:fillRect/>
          </a:stretch>
        </p:blipFill>
        <p:spPr>
          <a:xfrm>
            <a:off x="4796650" y="2832751"/>
            <a:ext cx="2229259" cy="1638244"/>
          </a:xfrm>
          <a:prstGeom prst="rect">
            <a:avLst/>
          </a:prstGeom>
          <a:noFill/>
          <a:ln>
            <a:noFill/>
          </a:ln>
        </p:spPr>
      </p:pic>
      <p:pic>
        <p:nvPicPr>
          <p:cNvPr id="464" name="Google Shape;464;g22e73571af6_1_64"/>
          <p:cNvPicPr preferRelativeResize="0"/>
          <p:nvPr/>
        </p:nvPicPr>
        <p:blipFill>
          <a:blip r:embed="rId7">
            <a:alphaModFix/>
          </a:blip>
          <a:stretch>
            <a:fillRect/>
          </a:stretch>
        </p:blipFill>
        <p:spPr>
          <a:xfrm>
            <a:off x="6974827" y="2820636"/>
            <a:ext cx="2140510" cy="1638244"/>
          </a:xfrm>
          <a:prstGeom prst="rect">
            <a:avLst/>
          </a:prstGeom>
          <a:noFill/>
          <a:ln>
            <a:noFill/>
          </a:ln>
        </p:spPr>
      </p:pic>
      <p:sp>
        <p:nvSpPr>
          <p:cNvPr id="465" name="Google Shape;465;g22e73571af6_1_64"/>
          <p:cNvSpPr txBox="1"/>
          <p:nvPr/>
        </p:nvSpPr>
        <p:spPr>
          <a:xfrm>
            <a:off x="1212595" y="789125"/>
            <a:ext cx="76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Query                                               Retrieved 1 </a:t>
            </a:r>
            <a:r>
              <a:rPr lang="es"/>
              <a:t>                            </a:t>
            </a:r>
            <a:r>
              <a:rPr lang="es" sz="1100">
                <a:solidFill>
                  <a:schemeClr val="dk1"/>
                </a:solidFill>
              </a:rPr>
              <a:t>  Retrieved 2</a:t>
            </a:r>
            <a:r>
              <a:rPr lang="es">
                <a:solidFill>
                  <a:schemeClr val="dk1"/>
                </a:solidFill>
              </a:rPr>
              <a:t>                              </a:t>
            </a:r>
            <a:r>
              <a:rPr lang="es" sz="1100">
                <a:solidFill>
                  <a:schemeClr val="dk1"/>
                </a:solidFill>
              </a:rPr>
              <a:t>  Retrieved 3 </a:t>
            </a:r>
            <a:r>
              <a:rPr lang="es">
                <a:solidFill>
                  <a:schemeClr val="dk1"/>
                </a:solidFill>
              </a:rPr>
              <a:t> </a:t>
            </a:r>
            <a:endParaRPr/>
          </a:p>
        </p:txBody>
      </p:sp>
      <p:pic>
        <p:nvPicPr>
          <p:cNvPr id="466" name="Google Shape;466;g22e73571af6_1_64"/>
          <p:cNvPicPr preferRelativeResize="0"/>
          <p:nvPr/>
        </p:nvPicPr>
        <p:blipFill>
          <a:blip r:embed="rId4">
            <a:alphaModFix/>
          </a:blip>
          <a:stretch>
            <a:fillRect/>
          </a:stretch>
        </p:blipFill>
        <p:spPr>
          <a:xfrm>
            <a:off x="473353" y="1062484"/>
            <a:ext cx="2140509" cy="1716049"/>
          </a:xfrm>
          <a:prstGeom prst="rect">
            <a:avLst/>
          </a:prstGeom>
          <a:noFill/>
          <a:ln>
            <a:noFill/>
          </a:ln>
        </p:spPr>
      </p:pic>
      <p:pic>
        <p:nvPicPr>
          <p:cNvPr id="467" name="Google Shape;467;g22e73571af6_1_64"/>
          <p:cNvPicPr preferRelativeResize="0"/>
          <p:nvPr/>
        </p:nvPicPr>
        <p:blipFill>
          <a:blip r:embed="rId8">
            <a:alphaModFix/>
          </a:blip>
          <a:stretch>
            <a:fillRect/>
          </a:stretch>
        </p:blipFill>
        <p:spPr>
          <a:xfrm>
            <a:off x="2586148" y="1050430"/>
            <a:ext cx="2358176" cy="1770205"/>
          </a:xfrm>
          <a:prstGeom prst="rect">
            <a:avLst/>
          </a:prstGeom>
          <a:noFill/>
          <a:ln>
            <a:noFill/>
          </a:ln>
        </p:spPr>
      </p:pic>
      <p:pic>
        <p:nvPicPr>
          <p:cNvPr id="468" name="Google Shape;468;g22e73571af6_1_64"/>
          <p:cNvPicPr preferRelativeResize="0"/>
          <p:nvPr/>
        </p:nvPicPr>
        <p:blipFill>
          <a:blip r:embed="rId9">
            <a:alphaModFix/>
          </a:blip>
          <a:stretch>
            <a:fillRect/>
          </a:stretch>
        </p:blipFill>
        <p:spPr>
          <a:xfrm>
            <a:off x="4819400" y="1067672"/>
            <a:ext cx="2307618" cy="1770205"/>
          </a:xfrm>
          <a:prstGeom prst="rect">
            <a:avLst/>
          </a:prstGeom>
          <a:noFill/>
          <a:ln>
            <a:noFill/>
          </a:ln>
        </p:spPr>
      </p:pic>
      <p:pic>
        <p:nvPicPr>
          <p:cNvPr id="469" name="Google Shape;469;g22e73571af6_1_64"/>
          <p:cNvPicPr preferRelativeResize="0"/>
          <p:nvPr/>
        </p:nvPicPr>
        <p:blipFill>
          <a:blip r:embed="rId7">
            <a:alphaModFix/>
          </a:blip>
          <a:stretch>
            <a:fillRect/>
          </a:stretch>
        </p:blipFill>
        <p:spPr>
          <a:xfrm>
            <a:off x="6978980" y="1103156"/>
            <a:ext cx="2191171" cy="1677042"/>
          </a:xfrm>
          <a:prstGeom prst="rect">
            <a:avLst/>
          </a:prstGeom>
          <a:noFill/>
          <a:ln>
            <a:noFill/>
          </a:ln>
        </p:spPr>
      </p:pic>
      <p:sp>
        <p:nvSpPr>
          <p:cNvPr id="470" name="Google Shape;470;g22e73571af6_1_64"/>
          <p:cNvSpPr txBox="1"/>
          <p:nvPr/>
        </p:nvSpPr>
        <p:spPr>
          <a:xfrm rot="-5400000">
            <a:off x="-316020" y="3467319"/>
            <a:ext cx="1151400" cy="369300"/>
          </a:xfrm>
          <a:prstGeom prst="rect">
            <a:avLst/>
          </a:prstGeom>
          <a:solidFill>
            <a:srgbClr val="9FC5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With FC</a:t>
            </a:r>
            <a:endParaRPr sz="1200"/>
          </a:p>
        </p:txBody>
      </p:sp>
      <p:sp>
        <p:nvSpPr>
          <p:cNvPr id="471" name="Google Shape;471;g22e73571af6_1_64"/>
          <p:cNvSpPr txBox="1"/>
          <p:nvPr/>
        </p:nvSpPr>
        <p:spPr>
          <a:xfrm rot="-5400000">
            <a:off x="-299657" y="1735854"/>
            <a:ext cx="1151100" cy="3693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Without FC</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2e73571af6_1_11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Retrieval: Good / Bad example</a:t>
            </a:r>
            <a:endParaRPr>
              <a:solidFill>
                <a:schemeClr val="accent5"/>
              </a:solidFill>
            </a:endParaRPr>
          </a:p>
        </p:txBody>
      </p:sp>
      <p:pic>
        <p:nvPicPr>
          <p:cNvPr id="477" name="Google Shape;477;g22e73571af6_1_11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78" name="Google Shape;478;g22e73571af6_1_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79" name="Google Shape;479;g22e73571af6_1_114"/>
          <p:cNvSpPr txBox="1"/>
          <p:nvPr/>
        </p:nvSpPr>
        <p:spPr>
          <a:xfrm>
            <a:off x="1212595" y="789125"/>
            <a:ext cx="76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Query                                               Retrieved 1 </a:t>
            </a:r>
            <a:r>
              <a:rPr lang="es"/>
              <a:t>                            </a:t>
            </a:r>
            <a:r>
              <a:rPr lang="es" sz="1100">
                <a:solidFill>
                  <a:schemeClr val="dk1"/>
                </a:solidFill>
              </a:rPr>
              <a:t>  Retrieved 2</a:t>
            </a:r>
            <a:r>
              <a:rPr lang="es">
                <a:solidFill>
                  <a:schemeClr val="dk1"/>
                </a:solidFill>
              </a:rPr>
              <a:t>                              </a:t>
            </a:r>
            <a:r>
              <a:rPr lang="es" sz="1100">
                <a:solidFill>
                  <a:schemeClr val="dk1"/>
                </a:solidFill>
              </a:rPr>
              <a:t>  Retrieved 3 </a:t>
            </a:r>
            <a:r>
              <a:rPr lang="es">
                <a:solidFill>
                  <a:schemeClr val="dk1"/>
                </a:solidFill>
              </a:rPr>
              <a:t> </a:t>
            </a:r>
            <a:endParaRPr/>
          </a:p>
        </p:txBody>
      </p:sp>
      <p:sp>
        <p:nvSpPr>
          <p:cNvPr id="480" name="Google Shape;480;g22e73571af6_1_114"/>
          <p:cNvSpPr txBox="1"/>
          <p:nvPr/>
        </p:nvSpPr>
        <p:spPr>
          <a:xfrm rot="-5400000">
            <a:off x="-316020" y="3467319"/>
            <a:ext cx="1151400" cy="369300"/>
          </a:xfrm>
          <a:prstGeom prst="rect">
            <a:avLst/>
          </a:prstGeom>
          <a:solidFill>
            <a:srgbClr val="9FC5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With FC</a:t>
            </a:r>
            <a:endParaRPr sz="1200"/>
          </a:p>
        </p:txBody>
      </p:sp>
      <p:sp>
        <p:nvSpPr>
          <p:cNvPr id="481" name="Google Shape;481;g22e73571af6_1_114"/>
          <p:cNvSpPr txBox="1"/>
          <p:nvPr/>
        </p:nvSpPr>
        <p:spPr>
          <a:xfrm rot="-5400000">
            <a:off x="-375857" y="1735854"/>
            <a:ext cx="1151100" cy="3693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t>Without FC</a:t>
            </a:r>
            <a:endParaRPr sz="1200"/>
          </a:p>
        </p:txBody>
      </p:sp>
      <p:pic>
        <p:nvPicPr>
          <p:cNvPr id="482" name="Google Shape;482;g22e73571af6_1_114"/>
          <p:cNvPicPr preferRelativeResize="0"/>
          <p:nvPr/>
        </p:nvPicPr>
        <p:blipFill>
          <a:blip r:embed="rId4">
            <a:alphaModFix/>
          </a:blip>
          <a:stretch>
            <a:fillRect/>
          </a:stretch>
        </p:blipFill>
        <p:spPr>
          <a:xfrm>
            <a:off x="460550" y="2870300"/>
            <a:ext cx="2180780" cy="1716050"/>
          </a:xfrm>
          <a:prstGeom prst="rect">
            <a:avLst/>
          </a:prstGeom>
          <a:noFill/>
          <a:ln>
            <a:noFill/>
          </a:ln>
        </p:spPr>
      </p:pic>
      <p:pic>
        <p:nvPicPr>
          <p:cNvPr id="483" name="Google Shape;483;g22e73571af6_1_114"/>
          <p:cNvPicPr preferRelativeResize="0"/>
          <p:nvPr/>
        </p:nvPicPr>
        <p:blipFill>
          <a:blip r:embed="rId5">
            <a:alphaModFix/>
          </a:blip>
          <a:stretch>
            <a:fillRect/>
          </a:stretch>
        </p:blipFill>
        <p:spPr>
          <a:xfrm>
            <a:off x="2641322" y="2880124"/>
            <a:ext cx="2237605" cy="1672270"/>
          </a:xfrm>
          <a:prstGeom prst="rect">
            <a:avLst/>
          </a:prstGeom>
          <a:noFill/>
          <a:ln>
            <a:noFill/>
          </a:ln>
        </p:spPr>
      </p:pic>
      <p:pic>
        <p:nvPicPr>
          <p:cNvPr id="484" name="Google Shape;484;g22e73571af6_1_114"/>
          <p:cNvPicPr preferRelativeResize="0"/>
          <p:nvPr/>
        </p:nvPicPr>
        <p:blipFill>
          <a:blip r:embed="rId6">
            <a:alphaModFix/>
          </a:blip>
          <a:stretch>
            <a:fillRect/>
          </a:stretch>
        </p:blipFill>
        <p:spPr>
          <a:xfrm>
            <a:off x="4787884" y="2880113"/>
            <a:ext cx="2158580" cy="1672269"/>
          </a:xfrm>
          <a:prstGeom prst="rect">
            <a:avLst/>
          </a:prstGeom>
          <a:noFill/>
          <a:ln>
            <a:noFill/>
          </a:ln>
        </p:spPr>
      </p:pic>
      <p:pic>
        <p:nvPicPr>
          <p:cNvPr id="485" name="Google Shape;485;g22e73571af6_1_114"/>
          <p:cNvPicPr preferRelativeResize="0"/>
          <p:nvPr/>
        </p:nvPicPr>
        <p:blipFill>
          <a:blip r:embed="rId7">
            <a:alphaModFix/>
          </a:blip>
          <a:stretch>
            <a:fillRect/>
          </a:stretch>
        </p:blipFill>
        <p:spPr>
          <a:xfrm>
            <a:off x="6894069" y="2880124"/>
            <a:ext cx="2180781" cy="1672270"/>
          </a:xfrm>
          <a:prstGeom prst="rect">
            <a:avLst/>
          </a:prstGeom>
          <a:noFill/>
          <a:ln>
            <a:noFill/>
          </a:ln>
        </p:spPr>
      </p:pic>
      <p:pic>
        <p:nvPicPr>
          <p:cNvPr id="486" name="Google Shape;486;g22e73571af6_1_114"/>
          <p:cNvPicPr preferRelativeResize="0"/>
          <p:nvPr/>
        </p:nvPicPr>
        <p:blipFill>
          <a:blip r:embed="rId4">
            <a:alphaModFix/>
          </a:blip>
          <a:stretch>
            <a:fillRect/>
          </a:stretch>
        </p:blipFill>
        <p:spPr>
          <a:xfrm>
            <a:off x="460550" y="1193900"/>
            <a:ext cx="2180780" cy="1716050"/>
          </a:xfrm>
          <a:prstGeom prst="rect">
            <a:avLst/>
          </a:prstGeom>
          <a:noFill/>
          <a:ln>
            <a:noFill/>
          </a:ln>
        </p:spPr>
      </p:pic>
      <p:pic>
        <p:nvPicPr>
          <p:cNvPr id="487" name="Google Shape;487;g22e73571af6_1_114"/>
          <p:cNvPicPr preferRelativeResize="0"/>
          <p:nvPr/>
        </p:nvPicPr>
        <p:blipFill>
          <a:blip r:embed="rId8">
            <a:alphaModFix/>
          </a:blip>
          <a:stretch>
            <a:fillRect/>
          </a:stretch>
        </p:blipFill>
        <p:spPr>
          <a:xfrm>
            <a:off x="2669732" y="1189315"/>
            <a:ext cx="2180775" cy="1652910"/>
          </a:xfrm>
          <a:prstGeom prst="rect">
            <a:avLst/>
          </a:prstGeom>
          <a:noFill/>
          <a:ln>
            <a:noFill/>
          </a:ln>
        </p:spPr>
      </p:pic>
      <p:pic>
        <p:nvPicPr>
          <p:cNvPr id="488" name="Google Shape;488;g22e73571af6_1_114"/>
          <p:cNvPicPr preferRelativeResize="0"/>
          <p:nvPr/>
        </p:nvPicPr>
        <p:blipFill>
          <a:blip r:embed="rId9">
            <a:alphaModFix/>
          </a:blip>
          <a:stretch>
            <a:fillRect/>
          </a:stretch>
        </p:blipFill>
        <p:spPr>
          <a:xfrm>
            <a:off x="4787875" y="1206429"/>
            <a:ext cx="2158600" cy="1641846"/>
          </a:xfrm>
          <a:prstGeom prst="rect">
            <a:avLst/>
          </a:prstGeom>
          <a:noFill/>
          <a:ln>
            <a:noFill/>
          </a:ln>
        </p:spPr>
      </p:pic>
      <p:pic>
        <p:nvPicPr>
          <p:cNvPr id="489" name="Google Shape;489;g22e73571af6_1_114"/>
          <p:cNvPicPr preferRelativeResize="0"/>
          <p:nvPr/>
        </p:nvPicPr>
        <p:blipFill>
          <a:blip r:embed="rId10">
            <a:alphaModFix/>
          </a:blip>
          <a:stretch>
            <a:fillRect/>
          </a:stretch>
        </p:blipFill>
        <p:spPr>
          <a:xfrm>
            <a:off x="6906400" y="1197100"/>
            <a:ext cx="2237600" cy="16878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2e08b0dc36_0_307"/>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s">
                <a:solidFill>
                  <a:schemeClr val="accent5"/>
                </a:solidFill>
              </a:rPr>
              <a:t>Task e: Discussion</a:t>
            </a:r>
            <a:endParaRPr>
              <a:solidFill>
                <a:schemeClr val="accent5"/>
              </a:solidFill>
            </a:endParaRPr>
          </a:p>
        </p:txBody>
      </p:sp>
      <p:pic>
        <p:nvPicPr>
          <p:cNvPr id="495" name="Google Shape;495;g22e08b0dc36_0_307"/>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496" name="Google Shape;496;g22e08b0dc36_0_3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497" name="Google Shape;497;g22e08b0dc36_0_307"/>
          <p:cNvSpPr txBox="1"/>
          <p:nvPr/>
        </p:nvSpPr>
        <p:spPr>
          <a:xfrm>
            <a:off x="331650" y="971700"/>
            <a:ext cx="5950200" cy="3170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 sz="1200"/>
              <a:t>On slide 33, the retrieved images appear similar to the query image using both methods. </a:t>
            </a:r>
            <a:endParaRPr sz="1200"/>
          </a:p>
          <a:p>
            <a:pPr indent="0" lvl="0" marL="0" marR="0" rtl="0" algn="just">
              <a:lnSpc>
                <a:spcPct val="100000"/>
              </a:lnSpc>
              <a:spcBef>
                <a:spcPts val="0"/>
              </a:spcBef>
              <a:spcAft>
                <a:spcPts val="0"/>
              </a:spcAft>
              <a:buNone/>
            </a:pPr>
            <a:r>
              <a:t/>
            </a:r>
            <a:endParaRPr sz="1200"/>
          </a:p>
          <a:p>
            <a:pPr indent="0" lvl="0" marL="0" marR="0" rtl="0" algn="just">
              <a:lnSpc>
                <a:spcPct val="100000"/>
              </a:lnSpc>
              <a:spcBef>
                <a:spcPts val="0"/>
              </a:spcBef>
              <a:spcAft>
                <a:spcPts val="0"/>
              </a:spcAft>
              <a:buNone/>
            </a:pPr>
            <a:r>
              <a:rPr lang="es" sz="1200"/>
              <a:t>However, on the following slide, it becomes evident that the FasterRCNN network is already proficient in capturing relevant object retrieval information, and projecting the embeddings into 2 dimensions is not necessary. </a:t>
            </a:r>
            <a:endParaRPr sz="1200"/>
          </a:p>
          <a:p>
            <a:pPr indent="0" lvl="0" marL="0" marR="0" rtl="0" algn="just">
              <a:lnSpc>
                <a:spcPct val="100000"/>
              </a:lnSpc>
              <a:spcBef>
                <a:spcPts val="0"/>
              </a:spcBef>
              <a:spcAft>
                <a:spcPts val="0"/>
              </a:spcAft>
              <a:buNone/>
            </a:pPr>
            <a:r>
              <a:t/>
            </a:r>
            <a:endParaRPr sz="1200"/>
          </a:p>
          <a:p>
            <a:pPr indent="0" lvl="0" marL="0" marR="0" rtl="0" algn="just">
              <a:lnSpc>
                <a:spcPct val="100000"/>
              </a:lnSpc>
              <a:spcBef>
                <a:spcPts val="0"/>
              </a:spcBef>
              <a:spcAft>
                <a:spcPts val="0"/>
              </a:spcAft>
              <a:buNone/>
            </a:pPr>
            <a:r>
              <a:rPr lang="es" sz="1200"/>
              <a:t>The "with FC" method appears to be ineffective for certain query images. </a:t>
            </a:r>
            <a:endParaRPr sz="1200"/>
          </a:p>
          <a:p>
            <a:pPr indent="0" lvl="0" marL="0" marR="0" rtl="0" algn="just">
              <a:lnSpc>
                <a:spcPct val="100000"/>
              </a:lnSpc>
              <a:spcBef>
                <a:spcPts val="0"/>
              </a:spcBef>
              <a:spcAft>
                <a:spcPts val="0"/>
              </a:spcAft>
              <a:buNone/>
            </a:pPr>
            <a:r>
              <a:t/>
            </a:r>
            <a:endParaRPr sz="1200"/>
          </a:p>
          <a:p>
            <a:pPr indent="0" lvl="0" marL="0" marR="0" rtl="0" algn="just">
              <a:lnSpc>
                <a:spcPct val="100000"/>
              </a:lnSpc>
              <a:spcBef>
                <a:spcPts val="0"/>
              </a:spcBef>
              <a:spcAft>
                <a:spcPts val="0"/>
              </a:spcAft>
              <a:buNone/>
            </a:pPr>
            <a:r>
              <a:rPr lang="es" sz="1200"/>
              <a:t>The current metrics are not particularly stringent, as they only consider retrieved images with at least one common object with the query image as correct. </a:t>
            </a:r>
            <a:endParaRPr sz="1200"/>
          </a:p>
          <a:p>
            <a:pPr indent="0" lvl="0" marL="0" marR="0" rtl="0" algn="just">
              <a:lnSpc>
                <a:spcPct val="100000"/>
              </a:lnSpc>
              <a:spcBef>
                <a:spcPts val="0"/>
              </a:spcBef>
              <a:spcAft>
                <a:spcPts val="0"/>
              </a:spcAft>
              <a:buNone/>
            </a:pPr>
            <a:r>
              <a:t/>
            </a:r>
            <a:endParaRPr sz="1200"/>
          </a:p>
          <a:p>
            <a:pPr indent="0" lvl="0" marL="0" marR="0" rtl="0" algn="just">
              <a:lnSpc>
                <a:spcPct val="100000"/>
              </a:lnSpc>
              <a:spcBef>
                <a:spcPts val="0"/>
              </a:spcBef>
              <a:spcAft>
                <a:spcPts val="0"/>
              </a:spcAft>
              <a:buNone/>
            </a:pPr>
            <a:r>
              <a:rPr lang="es" sz="1200"/>
              <a:t>Therefore, further analysis is required using additional metrics, such as weighted aggregation, to determine if the retrieved image contains similar objects with similar quantities as the queried image.</a:t>
            </a:r>
            <a:endParaRPr sz="1200">
              <a:solidFill>
                <a:srgbClr val="374151"/>
              </a:solidFill>
              <a:highlight>
                <a:srgbClr val="F7F7F8"/>
              </a:highlight>
              <a:latin typeface="Roboto"/>
              <a:ea typeface="Roboto"/>
              <a:cs typeface="Roboto"/>
              <a:sym typeface="Roboto"/>
            </a:endParaRPr>
          </a:p>
          <a:p>
            <a:pPr indent="0" lvl="0" marL="0" rtl="0" algn="just">
              <a:spcBef>
                <a:spcPts val="0"/>
              </a:spcBef>
              <a:spcAft>
                <a:spcPts val="0"/>
              </a:spcAft>
              <a:buNone/>
            </a:pPr>
            <a:r>
              <a:t/>
            </a:r>
            <a:endParaRPr/>
          </a:p>
        </p:txBody>
      </p:sp>
      <p:pic>
        <p:nvPicPr>
          <p:cNvPr id="498" name="Google Shape;498;g22e08b0dc36_0_307"/>
          <p:cNvPicPr preferRelativeResize="0"/>
          <p:nvPr/>
        </p:nvPicPr>
        <p:blipFill>
          <a:blip r:embed="rId4">
            <a:alphaModFix/>
          </a:blip>
          <a:stretch>
            <a:fillRect/>
          </a:stretch>
        </p:blipFill>
        <p:spPr>
          <a:xfrm>
            <a:off x="6745675" y="1321888"/>
            <a:ext cx="1857825" cy="1857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267caa6ca0_2_41"/>
          <p:cNvSpPr txBox="1"/>
          <p:nvPr>
            <p:ph type="title"/>
          </p:nvPr>
        </p:nvSpPr>
        <p:spPr>
          <a:xfrm>
            <a:off x="729450" y="1322450"/>
            <a:ext cx="7688400" cy="175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
              <a:t>Conclusions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g2227d08f23c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509" name="Google Shape;509;g2227d08f23c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510" name="Google Shape;510;g2227d08f23c_0_10"/>
          <p:cNvSpPr txBox="1"/>
          <p:nvPr>
            <p:ph type="title"/>
          </p:nvPr>
        </p:nvSpPr>
        <p:spPr>
          <a:xfrm>
            <a:off x="311700" y="216425"/>
            <a:ext cx="486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Conclusions</a:t>
            </a:r>
            <a:endParaRPr>
              <a:solidFill>
                <a:schemeClr val="accent5"/>
              </a:solidFill>
            </a:endParaRPr>
          </a:p>
        </p:txBody>
      </p:sp>
      <p:sp>
        <p:nvSpPr>
          <p:cNvPr id="511" name="Google Shape;511;g2227d08f23c_0_10"/>
          <p:cNvSpPr txBox="1"/>
          <p:nvPr/>
        </p:nvSpPr>
        <p:spPr>
          <a:xfrm>
            <a:off x="107650" y="891275"/>
            <a:ext cx="5465700" cy="40944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00000"/>
              </a:lnSpc>
              <a:spcBef>
                <a:spcPts val="0"/>
              </a:spcBef>
              <a:spcAft>
                <a:spcPts val="0"/>
              </a:spcAft>
              <a:buClr>
                <a:srgbClr val="000000"/>
              </a:buClr>
              <a:buSzPts val="1500"/>
              <a:buFont typeface="Arial"/>
              <a:buChar char="●"/>
            </a:pPr>
            <a:r>
              <a:rPr lang="es" sz="1300"/>
              <a:t>Image retrieval with Resnet-50 resulted in worse results than when using the Siamese or Triplet networks.</a:t>
            </a:r>
            <a:endParaRPr sz="1300"/>
          </a:p>
          <a:p>
            <a:pPr indent="0" lvl="0" marL="457200" marR="0" rtl="0" algn="just">
              <a:lnSpc>
                <a:spcPct val="100000"/>
              </a:lnSpc>
              <a:spcBef>
                <a:spcPts val="0"/>
              </a:spcBef>
              <a:spcAft>
                <a:spcPts val="0"/>
              </a:spcAft>
              <a:buNone/>
            </a:pPr>
            <a:r>
              <a:t/>
            </a:r>
            <a:endParaRPr sz="1300"/>
          </a:p>
          <a:p>
            <a:pPr indent="-323850" lvl="0" marL="457200" marR="0" rtl="0" algn="just">
              <a:lnSpc>
                <a:spcPct val="100000"/>
              </a:lnSpc>
              <a:spcBef>
                <a:spcPts val="0"/>
              </a:spcBef>
              <a:spcAft>
                <a:spcPts val="0"/>
              </a:spcAft>
              <a:buClr>
                <a:srgbClr val="000000"/>
              </a:buClr>
              <a:buSzPts val="1500"/>
              <a:buFont typeface="Arial"/>
              <a:buChar char="●"/>
            </a:pPr>
            <a:r>
              <a:rPr lang="es" sz="1300"/>
              <a:t>Triplet networks are harder to train and in our case it performed </a:t>
            </a:r>
            <a:r>
              <a:rPr lang="es" sz="1300"/>
              <a:t>slightly</a:t>
            </a:r>
            <a:r>
              <a:rPr lang="es" sz="1300"/>
              <a:t> worse than Siamese.</a:t>
            </a:r>
            <a:endParaRPr sz="1300"/>
          </a:p>
          <a:p>
            <a:pPr indent="0" lvl="0" marL="457200" marR="0" rtl="0" algn="just">
              <a:lnSpc>
                <a:spcPct val="100000"/>
              </a:lnSpc>
              <a:spcBef>
                <a:spcPts val="0"/>
              </a:spcBef>
              <a:spcAft>
                <a:spcPts val="0"/>
              </a:spcAft>
              <a:buNone/>
            </a:pPr>
            <a:r>
              <a:t/>
            </a:r>
            <a:endParaRPr sz="1300"/>
          </a:p>
          <a:p>
            <a:pPr indent="-323850" lvl="0" marL="457200" marR="0" rtl="0" algn="just">
              <a:lnSpc>
                <a:spcPct val="100000"/>
              </a:lnSpc>
              <a:spcBef>
                <a:spcPts val="0"/>
              </a:spcBef>
              <a:spcAft>
                <a:spcPts val="0"/>
              </a:spcAft>
              <a:buClr>
                <a:srgbClr val="000000"/>
              </a:buClr>
              <a:buSzPts val="1500"/>
              <a:buFont typeface="Arial"/>
              <a:buChar char="●"/>
            </a:pPr>
            <a:r>
              <a:rPr lang="es" sz="1300"/>
              <a:t>TSME and UMAP are powerful tools to understand metric learning and imagine better the distribution of the classes.  </a:t>
            </a:r>
            <a:endParaRPr sz="1300"/>
          </a:p>
          <a:p>
            <a:pPr indent="0" lvl="0" marL="457200" marR="0" rtl="0" algn="just">
              <a:lnSpc>
                <a:spcPct val="100000"/>
              </a:lnSpc>
              <a:spcBef>
                <a:spcPts val="0"/>
              </a:spcBef>
              <a:spcAft>
                <a:spcPts val="0"/>
              </a:spcAft>
              <a:buNone/>
            </a:pPr>
            <a:r>
              <a:t/>
            </a:r>
            <a:endParaRPr sz="1300"/>
          </a:p>
          <a:p>
            <a:pPr indent="-311150" lvl="0" marL="457200" rtl="0" algn="l">
              <a:spcBef>
                <a:spcPts val="0"/>
              </a:spcBef>
              <a:spcAft>
                <a:spcPts val="0"/>
              </a:spcAft>
              <a:buSzPts val="1300"/>
              <a:buChar char="●"/>
            </a:pPr>
            <a:r>
              <a:rPr lang="es" sz="1300"/>
              <a:t>Faster-RCNN with ResNet-50 as the backbone is employed for image retrieval on the COCO 2014 dataset by generating embeddings using object detection networks. While the method without the FC layer exhibits lower loss values, visual inspection of the retrieved images shows room for improvement. Therefore, more rigorous metrics and alternative approaches should be explored to enhance retrieval performance.</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s" sz="1300"/>
              <a:t>Better Results </a:t>
            </a:r>
            <a:r>
              <a:rPr lang="es" sz="1300"/>
              <a:t>without</a:t>
            </a:r>
            <a:r>
              <a:rPr lang="es" sz="1300"/>
              <a:t> FC in Faster-RCNN.</a:t>
            </a:r>
            <a:endParaRPr sz="13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g2227d08f23c_0_10"/>
          <p:cNvPicPr preferRelativeResize="0"/>
          <p:nvPr/>
        </p:nvPicPr>
        <p:blipFill>
          <a:blip r:embed="rId4">
            <a:alphaModFix/>
          </a:blip>
          <a:stretch>
            <a:fillRect/>
          </a:stretch>
        </p:blipFill>
        <p:spPr>
          <a:xfrm>
            <a:off x="6011225" y="1089750"/>
            <a:ext cx="3009925" cy="2963999"/>
          </a:xfrm>
          <a:prstGeom prst="rect">
            <a:avLst/>
          </a:prstGeom>
          <a:noFill/>
          <a:ln>
            <a:noFill/>
          </a:ln>
        </p:spPr>
      </p:pic>
      <p:sp>
        <p:nvSpPr>
          <p:cNvPr id="513" name="Google Shape;513;g2227d08f23c_0_10"/>
          <p:cNvSpPr txBox="1"/>
          <p:nvPr/>
        </p:nvSpPr>
        <p:spPr>
          <a:xfrm>
            <a:off x="8038750" y="3684500"/>
            <a:ext cx="872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
              <a:t>with </a:t>
            </a:r>
            <a:r>
              <a:rPr b="1" lang="es" sz="400"/>
              <a:t>Siamese </a:t>
            </a:r>
            <a:r>
              <a:rPr lang="es" sz="400"/>
              <a:t>network</a:t>
            </a:r>
            <a:endParaRPr sz="400"/>
          </a:p>
        </p:txBody>
      </p:sp>
      <p:graphicFrame>
        <p:nvGraphicFramePr>
          <p:cNvPr id="514" name="Google Shape;514;g2227d08f23c_0_10"/>
          <p:cNvGraphicFramePr/>
          <p:nvPr/>
        </p:nvGraphicFramePr>
        <p:xfrm>
          <a:off x="6179440" y="156012"/>
          <a:ext cx="3000000" cy="3000000"/>
        </p:xfrm>
        <a:graphic>
          <a:graphicData uri="http://schemas.openxmlformats.org/drawingml/2006/table">
            <a:tbl>
              <a:tblPr bandRow="1" firstRow="1">
                <a:noFill/>
                <a:tableStyleId>{85CBD362-027A-4E98-A949-8901E63E0E5E}</a:tableStyleId>
              </a:tblPr>
              <a:tblGrid>
                <a:gridCol w="701975"/>
                <a:gridCol w="701975"/>
                <a:gridCol w="701975"/>
                <a:gridCol w="701975"/>
              </a:tblGrid>
              <a:tr h="331750">
                <a:tc>
                  <a:txBody>
                    <a:bodyPr/>
                    <a:lstStyle/>
                    <a:p>
                      <a:pPr indent="0" lvl="0" marL="0" rtl="0" algn="ctr">
                        <a:spcBef>
                          <a:spcPts val="0"/>
                        </a:spcBef>
                        <a:spcAft>
                          <a:spcPts val="0"/>
                        </a:spcAft>
                        <a:buNone/>
                      </a:pPr>
                      <a:r>
                        <a:rPr lang="es" sz="1000"/>
                        <a:t>Metric</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b="1" lang="es" sz="1000">
                          <a:solidFill>
                            <a:srgbClr val="FFFFFF"/>
                          </a:solidFill>
                        </a:rPr>
                        <a:t>Resnet-</a:t>
                      </a:r>
                      <a:r>
                        <a:rPr lang="es" sz="1000"/>
                        <a:t>50</a:t>
                      </a:r>
                      <a:endParaRPr b="1" sz="1000" u="none" cap="none" strike="noStrike">
                        <a:solidFill>
                          <a:srgbClr val="FFFFFF"/>
                        </a:solidFill>
                      </a:endParaRPr>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74857"/>
                    </a:solidFill>
                  </a:tcPr>
                </a:tc>
                <a:tc>
                  <a:txBody>
                    <a:bodyPr/>
                    <a:lstStyle/>
                    <a:p>
                      <a:pPr indent="0" lvl="0" marL="0" rtl="0" algn="ctr">
                        <a:spcBef>
                          <a:spcPts val="0"/>
                        </a:spcBef>
                        <a:spcAft>
                          <a:spcPts val="0"/>
                        </a:spcAft>
                        <a:buNone/>
                      </a:pPr>
                      <a:r>
                        <a:rPr b="1" lang="es" sz="1000">
                          <a:solidFill>
                            <a:srgbClr val="FFFFFF"/>
                          </a:solidFill>
                        </a:rPr>
                        <a:t>Siamese</a:t>
                      </a:r>
                      <a:endParaRPr b="1" sz="1000">
                        <a:solidFill>
                          <a:srgbClr val="FFFFFF"/>
                        </a:solidFill>
                      </a:endParaRPr>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7485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s" sz="1000">
                          <a:solidFill>
                            <a:srgbClr val="FFFFFF"/>
                          </a:solidFill>
                        </a:rPr>
                        <a:t>Triplet</a:t>
                      </a:r>
                      <a:endParaRPr b="1" sz="1000" u="none" cap="none" strike="noStrike">
                        <a:solidFill>
                          <a:srgbClr val="FFFFFF"/>
                        </a:solidFill>
                      </a:endParaRPr>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74857"/>
                    </a:solidFill>
                  </a:tcPr>
                </a:tc>
              </a:tr>
              <a:tr h="231600">
                <a:tc>
                  <a:txBody>
                    <a:bodyPr/>
                    <a:lstStyle/>
                    <a:p>
                      <a:pPr indent="0" lvl="0" marL="0" marR="0" rtl="0" algn="ctr">
                        <a:lnSpc>
                          <a:spcPct val="100000"/>
                        </a:lnSpc>
                        <a:spcBef>
                          <a:spcPts val="0"/>
                        </a:spcBef>
                        <a:spcAft>
                          <a:spcPts val="0"/>
                        </a:spcAft>
                        <a:buClr>
                          <a:srgbClr val="000000"/>
                        </a:buClr>
                        <a:buSzPts val="800"/>
                        <a:buFont typeface="Arial"/>
                        <a:buNone/>
                      </a:pPr>
                      <a:r>
                        <a:rPr lang="es" sz="1000"/>
                        <a:t>P@1</a:t>
                      </a:r>
                      <a:endParaRPr sz="1000" u="none" cap="none" strike="noStrike"/>
                    </a:p>
                  </a:txBody>
                  <a:tcPr marT="0" marB="0" marR="18000" marL="18000" anchor="ctr">
                    <a:lnT cap="flat" cmpd="sng" w="38100">
                      <a:solidFill>
                        <a:srgbClr val="FFFFFF"/>
                      </a:solidFill>
                      <a:prstDash val="solid"/>
                      <a:round/>
                      <a:headEnd len="sm" w="sm" type="none"/>
                      <a:tailEnd len="sm" w="sm" type="none"/>
                    </a:lnT>
                    <a:solidFill>
                      <a:srgbClr val="D0E0E3"/>
                    </a:solidFill>
                  </a:tcPr>
                </a:tc>
                <a:tc>
                  <a:txBody>
                    <a:bodyPr/>
                    <a:lstStyle/>
                    <a:p>
                      <a:pPr indent="0" lvl="0" marL="0" rtl="0" algn="ctr">
                        <a:spcBef>
                          <a:spcPts val="0"/>
                        </a:spcBef>
                        <a:spcAft>
                          <a:spcPts val="0"/>
                        </a:spcAft>
                        <a:buNone/>
                      </a:pPr>
                      <a:r>
                        <a:rPr lang="es" sz="1000"/>
                        <a:t>0.844</a:t>
                      </a:r>
                      <a:endParaRPr sz="1000"/>
                    </a:p>
                  </a:txBody>
                  <a:tcPr marT="0" marB="0" marR="18000" marL="18000" anchor="ctr">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s" sz="1000"/>
                        <a:t>0.96</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s" sz="1000"/>
                        <a:t>0.913</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E0E3"/>
                    </a:solidFill>
                  </a:tcPr>
                </a:tc>
              </a:tr>
              <a:tr h="231600">
                <a:tc>
                  <a:txBody>
                    <a:bodyPr/>
                    <a:lstStyle/>
                    <a:p>
                      <a:pPr indent="0" lvl="0" marL="0" marR="0" rtl="0" algn="ctr">
                        <a:lnSpc>
                          <a:spcPct val="100000"/>
                        </a:lnSpc>
                        <a:spcBef>
                          <a:spcPts val="0"/>
                        </a:spcBef>
                        <a:spcAft>
                          <a:spcPts val="0"/>
                        </a:spcAft>
                        <a:buClr>
                          <a:srgbClr val="000000"/>
                        </a:buClr>
                        <a:buSzPts val="800"/>
                        <a:buFont typeface="Arial"/>
                        <a:buNone/>
                      </a:pPr>
                      <a:r>
                        <a:rPr lang="es" sz="1000"/>
                        <a:t>P@5</a:t>
                      </a:r>
                      <a:endParaRPr sz="1000" u="none" cap="none" strike="noStrike"/>
                    </a:p>
                  </a:txBody>
                  <a:tcPr marT="0" marB="0" marR="18000" marL="18000" anchor="ctr">
                    <a:lnR cap="flat" cmpd="sng" w="12700">
                      <a:solidFill>
                        <a:srgbClr val="FFFFFF"/>
                      </a:solidFill>
                      <a:prstDash val="solid"/>
                      <a:round/>
                      <a:headEnd len="sm" w="sm" type="none"/>
                      <a:tailEnd len="sm" w="sm" type="none"/>
                    </a:lnR>
                    <a:solidFill>
                      <a:srgbClr val="D0E0E3"/>
                    </a:solidFill>
                  </a:tcPr>
                </a:tc>
                <a:tc>
                  <a:txBody>
                    <a:bodyPr/>
                    <a:lstStyle/>
                    <a:p>
                      <a:pPr indent="0" lvl="0" marL="0" rtl="0" algn="ctr">
                        <a:spcBef>
                          <a:spcPts val="0"/>
                        </a:spcBef>
                        <a:spcAft>
                          <a:spcPts val="0"/>
                        </a:spcAft>
                        <a:buNone/>
                      </a:pPr>
                      <a:r>
                        <a:rPr lang="es" sz="1000"/>
                        <a:t>0.785</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s" sz="1000"/>
                        <a:t>0.963</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s" sz="1000"/>
                        <a:t>0.915</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E0E3"/>
                    </a:solidFill>
                  </a:tcPr>
                </a:tc>
              </a:tr>
              <a:tr h="231600">
                <a:tc>
                  <a:txBody>
                    <a:bodyPr/>
                    <a:lstStyle/>
                    <a:p>
                      <a:pPr indent="0" lvl="0" marL="0" marR="0" rtl="0" algn="ctr">
                        <a:lnSpc>
                          <a:spcPct val="100000"/>
                        </a:lnSpc>
                        <a:spcBef>
                          <a:spcPts val="0"/>
                        </a:spcBef>
                        <a:spcAft>
                          <a:spcPts val="0"/>
                        </a:spcAft>
                        <a:buNone/>
                      </a:pPr>
                      <a:r>
                        <a:rPr lang="es" sz="1000"/>
                        <a:t>mAP</a:t>
                      </a:r>
                      <a:endParaRPr sz="1000"/>
                    </a:p>
                  </a:txBody>
                  <a:tcPr marT="0" marB="0" marR="18000" marL="18000" anchor="ctr">
                    <a:lnR cap="flat" cmpd="sng" w="12700">
                      <a:solidFill>
                        <a:srgbClr val="FFFFFF"/>
                      </a:solidFill>
                      <a:prstDash val="solid"/>
                      <a:round/>
                      <a:headEnd len="sm" w="sm" type="none"/>
                      <a:tailEnd len="sm" w="sm" type="none"/>
                    </a:lnR>
                    <a:solidFill>
                      <a:srgbClr val="D0E0E3"/>
                    </a:solidFill>
                  </a:tcPr>
                </a:tc>
                <a:tc>
                  <a:txBody>
                    <a:bodyPr/>
                    <a:lstStyle/>
                    <a:p>
                      <a:pPr indent="0" lvl="0" marL="0" rtl="0" algn="ctr">
                        <a:spcBef>
                          <a:spcPts val="0"/>
                        </a:spcBef>
                        <a:spcAft>
                          <a:spcPts val="0"/>
                        </a:spcAft>
                        <a:buNone/>
                      </a:pPr>
                      <a:r>
                        <a:rPr lang="es" sz="1000"/>
                        <a:t>0.867</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s" sz="1000"/>
                        <a:t>0.973</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s" sz="1000"/>
                        <a:t>0.931</a:t>
                      </a:r>
                      <a:endParaRPr sz="1000"/>
                    </a:p>
                  </a:txBody>
                  <a:tcPr marT="0" marB="0" marR="18000" marL="180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0E0E3"/>
                    </a:solidFill>
                  </a:tcPr>
                </a:tc>
              </a:tr>
            </a:tbl>
          </a:graphicData>
        </a:graphic>
      </p:graphicFrame>
      <p:graphicFrame>
        <p:nvGraphicFramePr>
          <p:cNvPr id="515" name="Google Shape;515;g2227d08f23c_0_10"/>
          <p:cNvGraphicFramePr/>
          <p:nvPr/>
        </p:nvGraphicFramePr>
        <p:xfrm>
          <a:off x="6179450" y="4018668"/>
          <a:ext cx="3000000" cy="3000000"/>
        </p:xfrm>
        <a:graphic>
          <a:graphicData uri="http://schemas.openxmlformats.org/drawingml/2006/table">
            <a:tbl>
              <a:tblPr>
                <a:noFill/>
                <a:tableStyleId>{0F560C5E-7316-4E68-97CA-C30B41E8D234}</a:tableStyleId>
              </a:tblPr>
              <a:tblGrid>
                <a:gridCol w="663275"/>
                <a:gridCol w="1055725"/>
              </a:tblGrid>
              <a:tr h="180200">
                <a:tc>
                  <a:txBody>
                    <a:bodyPr/>
                    <a:lstStyle/>
                    <a:p>
                      <a:pPr indent="0" lvl="0" marL="0" rtl="0" algn="ctr">
                        <a:spcBef>
                          <a:spcPts val="0"/>
                        </a:spcBef>
                        <a:spcAft>
                          <a:spcPts val="0"/>
                        </a:spcAft>
                        <a:buNone/>
                      </a:pPr>
                      <a:r>
                        <a:rPr lang="es" sz="1000"/>
                        <a:t>Metric</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sz="1000"/>
                        <a:t>COCODataset</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6D7A8"/>
                    </a:solidFill>
                  </a:tcPr>
                </a:tc>
              </a:tr>
              <a:tr h="283250">
                <a:tc>
                  <a:txBody>
                    <a:bodyPr/>
                    <a:lstStyle/>
                    <a:p>
                      <a:pPr indent="0" lvl="0" marL="0" rtl="0" algn="ctr">
                        <a:spcBef>
                          <a:spcPts val="0"/>
                        </a:spcBef>
                        <a:spcAft>
                          <a:spcPts val="0"/>
                        </a:spcAft>
                        <a:buNone/>
                      </a:pPr>
                      <a:r>
                        <a:rPr lang="es" sz="1000"/>
                        <a:t>mAP</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0.949</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EAD3"/>
                    </a:solidFill>
                  </a:tcPr>
                </a:tc>
              </a:tr>
              <a:tr h="283250">
                <a:tc>
                  <a:txBody>
                    <a:bodyPr/>
                    <a:lstStyle/>
                    <a:p>
                      <a:pPr indent="0" lvl="0" marL="0" rtl="0" algn="ctr">
                        <a:spcBef>
                          <a:spcPts val="0"/>
                        </a:spcBef>
                        <a:spcAft>
                          <a:spcPts val="0"/>
                        </a:spcAft>
                        <a:buNone/>
                      </a:pPr>
                      <a:r>
                        <a:rPr lang="es" sz="1000"/>
                        <a:t>Prec@1</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0.933</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r>
              <a:tr h="283250">
                <a:tc>
                  <a:txBody>
                    <a:bodyPr/>
                    <a:lstStyle/>
                    <a:p>
                      <a:pPr indent="0" lvl="0" marL="0" rtl="0" algn="ctr">
                        <a:spcBef>
                          <a:spcPts val="0"/>
                        </a:spcBef>
                        <a:spcAft>
                          <a:spcPts val="0"/>
                        </a:spcAft>
                        <a:buClr>
                          <a:schemeClr val="dk1"/>
                        </a:buClr>
                        <a:buSzPts val="1100"/>
                        <a:buFont typeface="Arial"/>
                        <a:buNone/>
                      </a:pPr>
                      <a:r>
                        <a:rPr lang="es" sz="1000">
                          <a:solidFill>
                            <a:schemeClr val="dk1"/>
                          </a:solidFill>
                        </a:rPr>
                        <a:t>Prec@5</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sz="1000"/>
                        <a:t>0.929</a:t>
                      </a:r>
                      <a:endParaRPr sz="1000"/>
                    </a:p>
                  </a:txBody>
                  <a:tcPr marT="18000" marB="18000" marR="18000" marL="18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a:t>
            </a:r>
            <a:r>
              <a:rPr lang="es">
                <a:solidFill>
                  <a:schemeClr val="accent5"/>
                </a:solidFill>
              </a:rPr>
              <a:t>Image retrieval with pre-trained image classification model</a:t>
            </a:r>
            <a:endParaRPr>
              <a:solidFill>
                <a:schemeClr val="accent5"/>
              </a:solidFill>
            </a:endParaRPr>
          </a:p>
        </p:txBody>
      </p:sp>
      <p:pic>
        <p:nvPicPr>
          <p:cNvPr id="154" name="Google Shape;154;p9"/>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55" name="Google Shape;15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56" name="Google Shape;156;p9"/>
          <p:cNvSpPr txBox="1"/>
          <p:nvPr/>
        </p:nvSpPr>
        <p:spPr>
          <a:xfrm>
            <a:off x="354125" y="1122650"/>
            <a:ext cx="83073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200"/>
              <a:t>1. Load pre-trained Resnet50 model on ImageNet.</a:t>
            </a:r>
            <a:endParaRPr b="1" sz="1200"/>
          </a:p>
          <a:p>
            <a:pPr indent="0" lvl="0" marL="0" marR="0" rtl="0" algn="just">
              <a:lnSpc>
                <a:spcPct val="100000"/>
              </a:lnSpc>
              <a:spcBef>
                <a:spcPts val="0"/>
              </a:spcBef>
              <a:spcAft>
                <a:spcPts val="0"/>
              </a:spcAft>
              <a:buClr>
                <a:srgbClr val="000000"/>
              </a:buClr>
              <a:buSzPts val="1200"/>
              <a:buFont typeface="Arial"/>
              <a:buNone/>
            </a:pPr>
            <a:r>
              <a:t/>
            </a:r>
            <a:endParaRPr b="1" sz="1200"/>
          </a:p>
          <a:p>
            <a:pPr indent="0" lvl="0" marL="0" marR="0" rtl="0" algn="just">
              <a:lnSpc>
                <a:spcPct val="100000"/>
              </a:lnSpc>
              <a:spcBef>
                <a:spcPts val="0"/>
              </a:spcBef>
              <a:spcAft>
                <a:spcPts val="0"/>
              </a:spcAft>
              <a:buClr>
                <a:srgbClr val="000000"/>
              </a:buClr>
              <a:buSzPts val="1200"/>
              <a:buFont typeface="Arial"/>
              <a:buNone/>
            </a:pPr>
            <a:r>
              <a:rPr b="1" lang="es" sz="1200"/>
              <a:t>2. Fine-tune the model in our </a:t>
            </a:r>
            <a:r>
              <a:rPr b="1" i="1" lang="es" sz="1200"/>
              <a:t>MIT_split</a:t>
            </a:r>
            <a:r>
              <a:rPr b="1" lang="es" sz="1200"/>
              <a:t> dataset:</a:t>
            </a:r>
            <a:endParaRPr b="1" sz="1200"/>
          </a:p>
        </p:txBody>
      </p:sp>
      <p:pic>
        <p:nvPicPr>
          <p:cNvPr id="157" name="Google Shape;157;p9"/>
          <p:cNvPicPr preferRelativeResize="0"/>
          <p:nvPr/>
        </p:nvPicPr>
        <p:blipFill rotWithShape="1">
          <a:blip r:embed="rId4">
            <a:alphaModFix/>
          </a:blip>
          <a:srcRect b="5786" l="4289" r="7991" t="8619"/>
          <a:stretch/>
        </p:blipFill>
        <p:spPr>
          <a:xfrm>
            <a:off x="437675" y="1801500"/>
            <a:ext cx="2559799" cy="2997549"/>
          </a:xfrm>
          <a:prstGeom prst="rect">
            <a:avLst/>
          </a:prstGeom>
          <a:noFill/>
          <a:ln>
            <a:noFill/>
          </a:ln>
        </p:spPr>
      </p:pic>
      <p:pic>
        <p:nvPicPr>
          <p:cNvPr id="158" name="Google Shape;158;p9"/>
          <p:cNvPicPr preferRelativeResize="0"/>
          <p:nvPr/>
        </p:nvPicPr>
        <p:blipFill rotWithShape="1">
          <a:blip r:embed="rId5">
            <a:alphaModFix/>
          </a:blip>
          <a:srcRect b="6103" l="5938" r="6342" t="8294"/>
          <a:stretch/>
        </p:blipFill>
        <p:spPr>
          <a:xfrm>
            <a:off x="2997475" y="1801500"/>
            <a:ext cx="2559799" cy="2997545"/>
          </a:xfrm>
          <a:prstGeom prst="rect">
            <a:avLst/>
          </a:prstGeom>
          <a:noFill/>
          <a:ln>
            <a:noFill/>
          </a:ln>
        </p:spPr>
      </p:pic>
      <p:sp>
        <p:nvSpPr>
          <p:cNvPr id="159" name="Google Shape;159;p9"/>
          <p:cNvSpPr txBox="1"/>
          <p:nvPr/>
        </p:nvSpPr>
        <p:spPr>
          <a:xfrm>
            <a:off x="5715300" y="2791350"/>
            <a:ext cx="34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 name="Google Shape;160;p9"/>
          <p:cNvSpPr txBox="1"/>
          <p:nvPr/>
        </p:nvSpPr>
        <p:spPr>
          <a:xfrm>
            <a:off x="5585850" y="2391150"/>
            <a:ext cx="3011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Both, the loss and the accuracy plot show that the model was correctly trained and there is no overfitting.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However, note that </a:t>
            </a:r>
            <a:r>
              <a:rPr lang="es" sz="1100"/>
              <a:t>there</a:t>
            </a:r>
            <a:r>
              <a:rPr lang="es" sz="1100"/>
              <a:t> were necessary a lot of epochs to converge.</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280c3e3746_0_3"/>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166" name="Google Shape;166;g2280c3e3746_0_3"/>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67" name="Google Shape;167;g2280c3e3746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68" name="Google Shape;168;g2280c3e3746_0_3"/>
          <p:cNvSpPr txBox="1"/>
          <p:nvPr/>
        </p:nvSpPr>
        <p:spPr>
          <a:xfrm>
            <a:off x="354125" y="1122650"/>
            <a:ext cx="8307300" cy="329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200"/>
              <a:t>3. Evaluate classification metrics on validation and test subsets to check the model extracts useful features:</a:t>
            </a:r>
            <a:endParaRPr b="1"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rPr lang="es" sz="1000"/>
              <a:t>We can see that accuracy is extremely high even</a:t>
            </a:r>
            <a:endParaRPr sz="1000"/>
          </a:p>
          <a:p>
            <a:pPr indent="0" lvl="0" marL="0" marR="0" rtl="0" algn="just">
              <a:lnSpc>
                <a:spcPct val="100000"/>
              </a:lnSpc>
              <a:spcBef>
                <a:spcPts val="0"/>
              </a:spcBef>
              <a:spcAft>
                <a:spcPts val="0"/>
              </a:spcAft>
              <a:buClr>
                <a:srgbClr val="000000"/>
              </a:buClr>
              <a:buSzPts val="1200"/>
              <a:buFont typeface="Arial"/>
              <a:buNone/>
            </a:pPr>
            <a:r>
              <a:rPr lang="es" sz="1000"/>
              <a:t>for test subset.</a:t>
            </a:r>
            <a:endParaRPr sz="10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Also, Precision-Recall curve is almost perfect.</a:t>
            </a:r>
            <a:endParaRPr sz="1000"/>
          </a:p>
          <a:p>
            <a:pPr indent="0" lvl="0" marL="0" marR="0" rtl="0" algn="just">
              <a:lnSpc>
                <a:spcPct val="100000"/>
              </a:lnSpc>
              <a:spcBef>
                <a:spcPts val="0"/>
              </a:spcBef>
              <a:spcAft>
                <a:spcPts val="0"/>
              </a:spcAft>
              <a:buClr>
                <a:srgbClr val="000000"/>
              </a:buClr>
              <a:buSzPts val="1200"/>
              <a:buFont typeface="Arial"/>
              <a:buNone/>
            </a:pPr>
            <a:r>
              <a:rPr lang="es" sz="1000"/>
              <a:t>This is due to the fact that there are just 8 classes</a:t>
            </a:r>
            <a:endParaRPr sz="1000"/>
          </a:p>
          <a:p>
            <a:pPr indent="0" lvl="0" marL="0" marR="0" rtl="0" algn="just">
              <a:lnSpc>
                <a:spcPct val="100000"/>
              </a:lnSpc>
              <a:spcBef>
                <a:spcPts val="0"/>
              </a:spcBef>
              <a:spcAft>
                <a:spcPts val="0"/>
              </a:spcAft>
              <a:buClr>
                <a:srgbClr val="000000"/>
              </a:buClr>
              <a:buSzPts val="1200"/>
              <a:buFont typeface="Arial"/>
              <a:buNone/>
            </a:pPr>
            <a:r>
              <a:rPr lang="es" sz="1000"/>
              <a:t>after fine-tuning, and also because images are</a:t>
            </a:r>
            <a:endParaRPr sz="1000"/>
          </a:p>
          <a:p>
            <a:pPr indent="0" lvl="0" marL="0" marR="0" rtl="0" algn="just">
              <a:lnSpc>
                <a:spcPct val="100000"/>
              </a:lnSpc>
              <a:spcBef>
                <a:spcPts val="0"/>
              </a:spcBef>
              <a:spcAft>
                <a:spcPts val="0"/>
              </a:spcAft>
              <a:buClr>
                <a:srgbClr val="000000"/>
              </a:buClr>
              <a:buSzPts val="1200"/>
              <a:buFont typeface="Arial"/>
              <a:buNone/>
            </a:pPr>
            <a:r>
              <a:rPr lang="es" sz="1000"/>
              <a:t>small and simple.</a:t>
            </a:r>
            <a:endParaRPr sz="1200"/>
          </a:p>
        </p:txBody>
      </p:sp>
      <p:graphicFrame>
        <p:nvGraphicFramePr>
          <p:cNvPr id="169" name="Google Shape;169;g2280c3e3746_0_3"/>
          <p:cNvGraphicFramePr/>
          <p:nvPr/>
        </p:nvGraphicFramePr>
        <p:xfrm>
          <a:off x="463575" y="2201050"/>
          <a:ext cx="3000000" cy="3000000"/>
        </p:xfrm>
        <a:graphic>
          <a:graphicData uri="http://schemas.openxmlformats.org/drawingml/2006/table">
            <a:tbl>
              <a:tblPr>
                <a:noFill/>
                <a:tableStyleId>{0F560C5E-7316-4E68-97CA-C30B41E8D234}</a:tableStyleId>
              </a:tblPr>
              <a:tblGrid>
                <a:gridCol w="1665325"/>
                <a:gridCol w="1665325"/>
              </a:tblGrid>
              <a:tr h="396200">
                <a:tc>
                  <a:txBody>
                    <a:bodyPr/>
                    <a:lstStyle/>
                    <a:p>
                      <a:pPr indent="0" lvl="0" marL="0" rtl="0" algn="ctr">
                        <a:spcBef>
                          <a:spcPts val="0"/>
                        </a:spcBef>
                        <a:spcAft>
                          <a:spcPts val="0"/>
                        </a:spcAft>
                        <a:buNone/>
                      </a:pPr>
                      <a:r>
                        <a:rPr lang="es" sz="1200"/>
                        <a:t>Subset</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sz="1200"/>
                        <a:t>Accuracy</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r>
              <a:tr h="396200">
                <a:tc>
                  <a:txBody>
                    <a:bodyPr/>
                    <a:lstStyle/>
                    <a:p>
                      <a:pPr indent="0" lvl="0" marL="0" rtl="0" algn="ctr">
                        <a:spcBef>
                          <a:spcPts val="0"/>
                        </a:spcBef>
                        <a:spcAft>
                          <a:spcPts val="0"/>
                        </a:spcAft>
                        <a:buNone/>
                      </a:pPr>
                      <a:r>
                        <a:rPr lang="es" sz="1000"/>
                        <a:t>Train</a:t>
                      </a:r>
                      <a:endParaRPr sz="10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0.9775</a:t>
                      </a:r>
                      <a:endParaRPr sz="10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96200">
                <a:tc>
                  <a:txBody>
                    <a:bodyPr/>
                    <a:lstStyle/>
                    <a:p>
                      <a:pPr indent="0" lvl="0" marL="0" rtl="0" algn="ctr">
                        <a:spcBef>
                          <a:spcPts val="0"/>
                        </a:spcBef>
                        <a:spcAft>
                          <a:spcPts val="0"/>
                        </a:spcAft>
                        <a:buNone/>
                      </a:pPr>
                      <a:r>
                        <a:rPr lang="es" sz="1000"/>
                        <a:t>Test</a:t>
                      </a:r>
                      <a:endParaRPr sz="10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000"/>
                        <a:t>0.9360</a:t>
                      </a:r>
                      <a:endParaRPr sz="10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pic>
        <p:nvPicPr>
          <p:cNvPr id="170" name="Google Shape;170;g2280c3e3746_0_3"/>
          <p:cNvPicPr preferRelativeResize="0"/>
          <p:nvPr/>
        </p:nvPicPr>
        <p:blipFill>
          <a:blip r:embed="rId4">
            <a:alphaModFix/>
          </a:blip>
          <a:stretch>
            <a:fillRect/>
          </a:stretch>
        </p:blipFill>
        <p:spPr>
          <a:xfrm>
            <a:off x="5112150" y="1524175"/>
            <a:ext cx="3549274" cy="35003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28207d0658_0_14"/>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176" name="Google Shape;176;g228207d0658_0_14"/>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77" name="Google Shape;177;g228207d0658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178" name="Google Shape;178;g228207d0658_0_14"/>
          <p:cNvSpPr txBox="1"/>
          <p:nvPr/>
        </p:nvSpPr>
        <p:spPr>
          <a:xfrm>
            <a:off x="354125" y="1122650"/>
            <a:ext cx="8307300" cy="661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200"/>
              <a:t>4. Remove last fully-connected layer of Resnet50 to output just the extracted features.</a:t>
            </a:r>
            <a:endParaRPr b="1" sz="1200"/>
          </a:p>
          <a:p>
            <a:pPr indent="0" lvl="0" marL="0" marR="0" rtl="0" algn="just">
              <a:lnSpc>
                <a:spcPct val="100000"/>
              </a:lnSpc>
              <a:spcBef>
                <a:spcPts val="0"/>
              </a:spcBef>
              <a:spcAft>
                <a:spcPts val="0"/>
              </a:spcAft>
              <a:buClr>
                <a:srgbClr val="000000"/>
              </a:buClr>
              <a:buSzPts val="1200"/>
              <a:buFont typeface="Arial"/>
              <a:buNone/>
            </a:pPr>
            <a:r>
              <a:t/>
            </a:r>
            <a:endParaRPr b="1" sz="700"/>
          </a:p>
          <a:p>
            <a:pPr indent="0" lvl="0" marL="0" marR="0" rtl="0" algn="ctr">
              <a:lnSpc>
                <a:spcPct val="100000"/>
              </a:lnSpc>
              <a:spcBef>
                <a:spcPts val="0"/>
              </a:spcBef>
              <a:spcAft>
                <a:spcPts val="0"/>
              </a:spcAft>
              <a:buClr>
                <a:srgbClr val="000000"/>
              </a:buClr>
              <a:buSzPts val="1200"/>
              <a:buFont typeface="Arial"/>
              <a:buNone/>
            </a:pPr>
            <a:r>
              <a:rPr b="1" lang="es" sz="1200"/>
              <a:t>t-SNE visualization:</a:t>
            </a:r>
            <a:endParaRPr b="1" sz="1200"/>
          </a:p>
        </p:txBody>
      </p:sp>
      <p:pic>
        <p:nvPicPr>
          <p:cNvPr id="179" name="Google Shape;179;g228207d0658_0_14"/>
          <p:cNvPicPr preferRelativeResize="0"/>
          <p:nvPr/>
        </p:nvPicPr>
        <p:blipFill rotWithShape="1">
          <a:blip r:embed="rId4">
            <a:alphaModFix/>
          </a:blip>
          <a:srcRect b="6724" l="0" r="0" t="7172"/>
          <a:stretch/>
        </p:blipFill>
        <p:spPr>
          <a:xfrm>
            <a:off x="1011488" y="1784450"/>
            <a:ext cx="3156265" cy="2650500"/>
          </a:xfrm>
          <a:prstGeom prst="rect">
            <a:avLst/>
          </a:prstGeom>
          <a:noFill/>
          <a:ln>
            <a:noFill/>
          </a:ln>
        </p:spPr>
      </p:pic>
      <p:pic>
        <p:nvPicPr>
          <p:cNvPr id="180" name="Google Shape;180;g228207d0658_0_14"/>
          <p:cNvPicPr preferRelativeResize="0"/>
          <p:nvPr/>
        </p:nvPicPr>
        <p:blipFill rotWithShape="1">
          <a:blip r:embed="rId5">
            <a:alphaModFix/>
          </a:blip>
          <a:srcRect b="6724" l="0" r="0" t="7172"/>
          <a:stretch/>
        </p:blipFill>
        <p:spPr>
          <a:xfrm>
            <a:off x="4884144" y="1814969"/>
            <a:ext cx="3119920" cy="2619980"/>
          </a:xfrm>
          <a:prstGeom prst="rect">
            <a:avLst/>
          </a:prstGeom>
          <a:noFill/>
          <a:ln>
            <a:noFill/>
          </a:ln>
        </p:spPr>
      </p:pic>
      <p:sp>
        <p:nvSpPr>
          <p:cNvPr id="181" name="Google Shape;181;g228207d0658_0_14"/>
          <p:cNvSpPr txBox="1"/>
          <p:nvPr/>
        </p:nvSpPr>
        <p:spPr>
          <a:xfrm>
            <a:off x="354125" y="4454538"/>
            <a:ext cx="882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We can see that several classes like Opencontry, mountain and forest have similar features, even in the train subset. We will see later in the retrieved images plots that this may affect to the retrieval results for those classes.</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2e73571af6_2_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187" name="Google Shape;187;g22e73571af6_2_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88" name="Google Shape;188;g22e73571af6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pic>
        <p:nvPicPr>
          <p:cNvPr id="189" name="Google Shape;189;g22e73571af6_2_0"/>
          <p:cNvPicPr preferRelativeResize="0"/>
          <p:nvPr/>
        </p:nvPicPr>
        <p:blipFill>
          <a:blip r:embed="rId4">
            <a:alphaModFix/>
          </a:blip>
          <a:stretch>
            <a:fillRect/>
          </a:stretch>
        </p:blipFill>
        <p:spPr>
          <a:xfrm>
            <a:off x="1350300" y="1502800"/>
            <a:ext cx="2846575" cy="2846575"/>
          </a:xfrm>
          <a:prstGeom prst="rect">
            <a:avLst/>
          </a:prstGeom>
          <a:noFill/>
          <a:ln>
            <a:noFill/>
          </a:ln>
        </p:spPr>
      </p:pic>
      <p:pic>
        <p:nvPicPr>
          <p:cNvPr id="190" name="Google Shape;190;g22e73571af6_2_0"/>
          <p:cNvPicPr preferRelativeResize="0"/>
          <p:nvPr/>
        </p:nvPicPr>
        <p:blipFill>
          <a:blip r:embed="rId5">
            <a:alphaModFix/>
          </a:blip>
          <a:stretch>
            <a:fillRect/>
          </a:stretch>
        </p:blipFill>
        <p:spPr>
          <a:xfrm>
            <a:off x="4802325" y="1502800"/>
            <a:ext cx="2846575" cy="2846575"/>
          </a:xfrm>
          <a:prstGeom prst="rect">
            <a:avLst/>
          </a:prstGeom>
          <a:noFill/>
          <a:ln>
            <a:noFill/>
          </a:ln>
        </p:spPr>
      </p:pic>
      <p:sp>
        <p:nvSpPr>
          <p:cNvPr id="191" name="Google Shape;191;g22e73571af6_2_0"/>
          <p:cNvSpPr txBox="1"/>
          <p:nvPr/>
        </p:nvSpPr>
        <p:spPr>
          <a:xfrm>
            <a:off x="354125" y="1122650"/>
            <a:ext cx="8307300" cy="661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200"/>
              <a:t>4. Remove last fully-connected layer of Resnet50 to output just the extracted features.</a:t>
            </a:r>
            <a:endParaRPr b="1" sz="1200"/>
          </a:p>
          <a:p>
            <a:pPr indent="0" lvl="0" marL="0" marR="0" rtl="0" algn="just">
              <a:lnSpc>
                <a:spcPct val="100000"/>
              </a:lnSpc>
              <a:spcBef>
                <a:spcPts val="0"/>
              </a:spcBef>
              <a:spcAft>
                <a:spcPts val="0"/>
              </a:spcAft>
              <a:buClr>
                <a:srgbClr val="000000"/>
              </a:buClr>
              <a:buSzPts val="1200"/>
              <a:buFont typeface="Arial"/>
              <a:buNone/>
            </a:pPr>
            <a:r>
              <a:t/>
            </a:r>
            <a:endParaRPr sz="700"/>
          </a:p>
          <a:p>
            <a:pPr indent="0" lvl="0" marL="0" marR="0" rtl="0" algn="ctr">
              <a:lnSpc>
                <a:spcPct val="100000"/>
              </a:lnSpc>
              <a:spcBef>
                <a:spcPts val="0"/>
              </a:spcBef>
              <a:spcAft>
                <a:spcPts val="0"/>
              </a:spcAft>
              <a:buClr>
                <a:srgbClr val="000000"/>
              </a:buClr>
              <a:buSzPts val="1200"/>
              <a:buFont typeface="Arial"/>
              <a:buNone/>
            </a:pPr>
            <a:r>
              <a:rPr b="1" lang="es" sz="1200"/>
              <a:t>UMAP</a:t>
            </a:r>
            <a:r>
              <a:rPr b="1" lang="es" sz="1200"/>
              <a:t> visualization:</a:t>
            </a:r>
            <a:endParaRPr b="1" sz="1200"/>
          </a:p>
        </p:txBody>
      </p:sp>
      <p:sp>
        <p:nvSpPr>
          <p:cNvPr id="192" name="Google Shape;192;g22e73571af6_2_0"/>
          <p:cNvSpPr txBox="1"/>
          <p:nvPr/>
        </p:nvSpPr>
        <p:spPr>
          <a:xfrm>
            <a:off x="354125" y="4225938"/>
            <a:ext cx="882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Also in the UMAP visualization we </a:t>
            </a:r>
            <a:r>
              <a:rPr lang="es" sz="900"/>
              <a:t>can see that the classes of Opencontry, mountain and forest have similar features, even in the train subset. The visualization is very similar to the tSNE, with the exception of Highway class that with UMAP seems more separable than the rest of the classes. Moreover, it seems like with UMAP, there is more separation between the classes on the left and on the right of the image, which in fact makes sense, since the ones on the left are more related with </a:t>
            </a:r>
            <a:r>
              <a:rPr lang="es" sz="900"/>
              <a:t>nature and the ones on the right are more related to cities and may have similar features.</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280c3e3746_0_10"/>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198" name="Google Shape;198;g2280c3e3746_0_10"/>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199" name="Google Shape;199;g2280c3e3746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00" name="Google Shape;200;g2280c3e3746_0_10"/>
          <p:cNvSpPr txBox="1"/>
          <p:nvPr/>
        </p:nvSpPr>
        <p:spPr>
          <a:xfrm>
            <a:off x="354125" y="1275050"/>
            <a:ext cx="3477600" cy="340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000"/>
              <a:t>5. Use KNN to perform image retrieval based on the Resnet50 features of the images.</a:t>
            </a:r>
            <a:endParaRPr b="1" sz="1000"/>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rPr b="1" lang="es" sz="1000"/>
              <a:t>Quantitative results:</a:t>
            </a:r>
            <a:endParaRPr b="1" sz="1000"/>
          </a:p>
          <a:p>
            <a:pPr indent="0" lvl="0" marL="0" marR="0" rtl="0" algn="just">
              <a:lnSpc>
                <a:spcPct val="100000"/>
              </a:lnSpc>
              <a:spcBef>
                <a:spcPts val="0"/>
              </a:spcBef>
              <a:spcAft>
                <a:spcPts val="0"/>
              </a:spcAft>
              <a:buClr>
                <a:srgbClr val="000000"/>
              </a:buClr>
              <a:buSzPts val="1200"/>
              <a:buFont typeface="Arial"/>
              <a:buNone/>
            </a:pPr>
            <a:r>
              <a:t/>
            </a:r>
            <a:endParaRPr sz="1200"/>
          </a:p>
          <a:p>
            <a:pPr indent="0" lvl="0" marL="0" marR="0" rtl="0" algn="just">
              <a:lnSpc>
                <a:spcPct val="100000"/>
              </a:lnSpc>
              <a:spcBef>
                <a:spcPts val="0"/>
              </a:spcBef>
              <a:spcAft>
                <a:spcPts val="0"/>
              </a:spcAft>
              <a:buClr>
                <a:srgbClr val="000000"/>
              </a:buClr>
              <a:buSzPts val="1200"/>
              <a:buFont typeface="Arial"/>
              <a:buNone/>
            </a:pPr>
            <a:r>
              <a:rPr lang="es" sz="900"/>
              <a:t>Metrics explanation:</a:t>
            </a:r>
            <a:endParaRPr sz="900"/>
          </a:p>
          <a:p>
            <a:pPr indent="0" lvl="0" marL="0" marR="0" rtl="0" algn="just">
              <a:lnSpc>
                <a:spcPct val="100000"/>
              </a:lnSpc>
              <a:spcBef>
                <a:spcPts val="0"/>
              </a:spcBef>
              <a:spcAft>
                <a:spcPts val="0"/>
              </a:spcAft>
              <a:buClr>
                <a:srgbClr val="000000"/>
              </a:buClr>
              <a:buSzPts val="1200"/>
              <a:buFont typeface="Arial"/>
              <a:buNone/>
            </a:pPr>
            <a:r>
              <a:t/>
            </a:r>
            <a:endParaRPr sz="900"/>
          </a:p>
          <a:p>
            <a:pPr indent="-279400" lvl="0" marL="457200" rtl="0" algn="l">
              <a:spcBef>
                <a:spcPts val="0"/>
              </a:spcBef>
              <a:spcAft>
                <a:spcPts val="0"/>
              </a:spcAft>
              <a:buSzPts val="800"/>
              <a:buChar char="●"/>
            </a:pPr>
            <a:r>
              <a:rPr lang="es" sz="800"/>
              <a:t>Prec@k is a performance metric that measures the proportion of relevant images among the top k retrieved images.</a:t>
            </a:r>
            <a:endParaRPr sz="800"/>
          </a:p>
          <a:p>
            <a:pPr indent="0" lvl="0" marL="457200" rtl="0" algn="l">
              <a:spcBef>
                <a:spcPts val="0"/>
              </a:spcBef>
              <a:spcAft>
                <a:spcPts val="0"/>
              </a:spcAft>
              <a:buNone/>
            </a:pPr>
            <a:r>
              <a:t/>
            </a:r>
            <a:endParaRPr sz="800"/>
          </a:p>
          <a:p>
            <a:pPr indent="-279400" lvl="0" marL="457200" rtl="0" algn="l">
              <a:spcBef>
                <a:spcPts val="0"/>
              </a:spcBef>
              <a:spcAft>
                <a:spcPts val="0"/>
              </a:spcAft>
              <a:buSzPts val="800"/>
              <a:buChar char="●"/>
            </a:pPr>
            <a:r>
              <a:rPr lang="es" sz="800">
                <a:solidFill>
                  <a:srgbClr val="212529"/>
                </a:solidFill>
                <a:highlight>
                  <a:srgbClr val="FFFFFF"/>
                </a:highlight>
                <a:latin typeface="Roboto"/>
                <a:ea typeface="Roboto"/>
                <a:cs typeface="Roboto"/>
                <a:sym typeface="Roboto"/>
              </a:rPr>
              <a:t>AP summarizes a precision-recall curve as the weighted mean of precisions achieved at each threshold, with the increase in recall from the previous threshold used as the weight. We used the similarity scores between the query image and its k-nearest neighbors.</a:t>
            </a:r>
            <a:endParaRPr sz="8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s" sz="900">
                <a:solidFill>
                  <a:srgbClr val="212529"/>
                </a:solidFill>
                <a:highlight>
                  <a:srgbClr val="FFFFFF"/>
                </a:highlight>
                <a:latin typeface="Roboto"/>
                <a:ea typeface="Roboto"/>
                <a:cs typeface="Roboto"/>
                <a:sym typeface="Roboto"/>
              </a:rPr>
              <a:t>Metrics analysis:</a:t>
            </a:r>
            <a:endParaRPr sz="9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00">
              <a:solidFill>
                <a:srgbClr val="212529"/>
              </a:solidFill>
              <a:highlight>
                <a:srgbClr val="FFFFFF"/>
              </a:highlight>
              <a:latin typeface="Roboto"/>
              <a:ea typeface="Roboto"/>
              <a:cs typeface="Roboto"/>
              <a:sym typeface="Roboto"/>
            </a:endParaRPr>
          </a:p>
          <a:p>
            <a:pPr indent="-279400" lvl="0" marL="457200" rtl="0" algn="l">
              <a:spcBef>
                <a:spcPts val="0"/>
              </a:spcBef>
              <a:spcAft>
                <a:spcPts val="0"/>
              </a:spcAft>
              <a:buClr>
                <a:srgbClr val="212529"/>
              </a:buClr>
              <a:buSzPts val="800"/>
              <a:buFont typeface="Roboto"/>
              <a:buChar char="●"/>
            </a:pPr>
            <a:r>
              <a:rPr lang="es" sz="800">
                <a:solidFill>
                  <a:srgbClr val="212529"/>
                </a:solidFill>
                <a:highlight>
                  <a:srgbClr val="FFFFFF"/>
                </a:highlight>
                <a:latin typeface="Roboto"/>
                <a:ea typeface="Roboto"/>
                <a:cs typeface="Roboto"/>
                <a:sym typeface="Roboto"/>
              </a:rPr>
              <a:t>mAP@5 is very high because the first 5 images have a very low distance to the query image, since the features describe very good the images, with a good generalization capability.</a:t>
            </a:r>
            <a:endParaRPr sz="800">
              <a:solidFill>
                <a:srgbClr val="212529"/>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800">
              <a:solidFill>
                <a:srgbClr val="212529"/>
              </a:solidFill>
              <a:highlight>
                <a:srgbClr val="FFFFFF"/>
              </a:highlight>
              <a:latin typeface="Roboto"/>
              <a:ea typeface="Roboto"/>
              <a:cs typeface="Roboto"/>
              <a:sym typeface="Roboto"/>
            </a:endParaRPr>
          </a:p>
          <a:p>
            <a:pPr indent="-279400" lvl="0" marL="457200" rtl="0" algn="l">
              <a:spcBef>
                <a:spcPts val="0"/>
              </a:spcBef>
              <a:spcAft>
                <a:spcPts val="0"/>
              </a:spcAft>
              <a:buClr>
                <a:srgbClr val="212529"/>
              </a:buClr>
              <a:buSzPts val="800"/>
              <a:buFont typeface="Roboto"/>
              <a:buChar char="●"/>
            </a:pPr>
            <a:r>
              <a:rPr lang="es" sz="800">
                <a:solidFill>
                  <a:srgbClr val="212529"/>
                </a:solidFill>
                <a:highlight>
                  <a:srgbClr val="FFFFFF"/>
                </a:highlight>
                <a:latin typeface="Roboto"/>
                <a:ea typeface="Roboto"/>
                <a:cs typeface="Roboto"/>
                <a:sym typeface="Roboto"/>
              </a:rPr>
              <a:t>For the same reason, even the Prec@1 is very high, because an 84% of the time the first retrieved image is correct.</a:t>
            </a:r>
            <a:endParaRPr sz="800">
              <a:solidFill>
                <a:srgbClr val="212529"/>
              </a:solidFill>
              <a:highlight>
                <a:srgbClr val="FFFFFF"/>
              </a:highlight>
              <a:latin typeface="Roboto"/>
              <a:ea typeface="Roboto"/>
              <a:cs typeface="Roboto"/>
              <a:sym typeface="Roboto"/>
            </a:endParaRPr>
          </a:p>
        </p:txBody>
      </p:sp>
      <p:graphicFrame>
        <p:nvGraphicFramePr>
          <p:cNvPr id="201" name="Google Shape;201;g2280c3e3746_0_10"/>
          <p:cNvGraphicFramePr/>
          <p:nvPr/>
        </p:nvGraphicFramePr>
        <p:xfrm>
          <a:off x="4360725" y="1341180"/>
          <a:ext cx="3000000" cy="3000000"/>
        </p:xfrm>
        <a:graphic>
          <a:graphicData uri="http://schemas.openxmlformats.org/drawingml/2006/table">
            <a:tbl>
              <a:tblPr>
                <a:noFill/>
                <a:tableStyleId>{0F560C5E-7316-4E68-97CA-C30B41E8D234}</a:tableStyleId>
              </a:tblPr>
              <a:tblGrid>
                <a:gridCol w="2066400"/>
                <a:gridCol w="2066400"/>
              </a:tblGrid>
              <a:tr h="386975">
                <a:tc>
                  <a:txBody>
                    <a:bodyPr/>
                    <a:lstStyle/>
                    <a:p>
                      <a:pPr indent="0" lvl="0" marL="0" rtl="0" algn="ctr">
                        <a:spcBef>
                          <a:spcPts val="0"/>
                        </a:spcBef>
                        <a:spcAft>
                          <a:spcPts val="0"/>
                        </a:spcAft>
                        <a:buNone/>
                      </a:pPr>
                      <a:r>
                        <a:rPr lang="es"/>
                        <a:t>Metric</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s"/>
                        <a:t>Value for test subset</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FC5E8"/>
                    </a:solidFill>
                  </a:tcPr>
                </a:tc>
              </a:tr>
              <a:tr h="357200">
                <a:tc>
                  <a:txBody>
                    <a:bodyPr/>
                    <a:lstStyle/>
                    <a:p>
                      <a:pPr indent="0" lvl="0" marL="0" rtl="0" algn="ctr">
                        <a:spcBef>
                          <a:spcPts val="0"/>
                        </a:spcBef>
                        <a:spcAft>
                          <a:spcPts val="0"/>
                        </a:spcAft>
                        <a:buNone/>
                      </a:pPr>
                      <a:r>
                        <a:rPr lang="es" sz="1200"/>
                        <a:t>mAP@5</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0.8673</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None/>
                      </a:pPr>
                      <a:r>
                        <a:rPr lang="es" sz="1200"/>
                        <a:t>mAP@all</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0.4564</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None/>
                      </a:pPr>
                      <a:r>
                        <a:rPr lang="es" sz="1200"/>
                        <a:t>Prec@1</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0.8439</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None/>
                      </a:pPr>
                      <a:r>
                        <a:rPr lang="es" sz="1200"/>
                        <a:t>Prec@3</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0.8029</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Prec@5</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0.7846</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Prec@10</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0.7621</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Prec@20</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0.7290</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357200">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Prec@30</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sz="1200"/>
                        <a:t>0.7050</a:t>
                      </a:r>
                      <a:endParaRPr sz="1200"/>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2e08b0dc36_0_81"/>
          <p:cNvSpPr txBox="1"/>
          <p:nvPr>
            <p:ph type="title"/>
          </p:nvPr>
        </p:nvSpPr>
        <p:spPr>
          <a:xfrm>
            <a:off x="311700" y="216425"/>
            <a:ext cx="8709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chemeClr val="accent5"/>
                </a:solidFill>
              </a:rPr>
              <a:t>Task (a): Image retrieval with pre-trained image classification model</a:t>
            </a:r>
            <a:endParaRPr>
              <a:solidFill>
                <a:schemeClr val="accent5"/>
              </a:solidFill>
            </a:endParaRPr>
          </a:p>
        </p:txBody>
      </p:sp>
      <p:pic>
        <p:nvPicPr>
          <p:cNvPr id="207" name="Google Shape;207;g22e08b0dc36_0_81"/>
          <p:cNvPicPr preferRelativeResize="0"/>
          <p:nvPr/>
        </p:nvPicPr>
        <p:blipFill rotWithShape="1">
          <a:blip r:embed="rId3">
            <a:alphaModFix/>
          </a:blip>
          <a:srcRect b="0" l="0" r="0" t="0"/>
          <a:stretch/>
        </p:blipFill>
        <p:spPr>
          <a:xfrm>
            <a:off x="0" y="4935825"/>
            <a:ext cx="8307277" cy="207675"/>
          </a:xfrm>
          <a:prstGeom prst="rect">
            <a:avLst/>
          </a:prstGeom>
          <a:noFill/>
          <a:ln>
            <a:noFill/>
          </a:ln>
        </p:spPr>
      </p:pic>
      <p:sp>
        <p:nvSpPr>
          <p:cNvPr id="208" name="Google Shape;208;g22e08b0dc36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
        <p:nvSpPr>
          <p:cNvPr id="209" name="Google Shape;209;g22e08b0dc36_0_81"/>
          <p:cNvSpPr txBox="1"/>
          <p:nvPr/>
        </p:nvSpPr>
        <p:spPr>
          <a:xfrm>
            <a:off x="408625" y="1122650"/>
            <a:ext cx="4570800" cy="3294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s" sz="1000"/>
              <a:t>5. Use KNN to perform image retrieval based on the Resnet50 features of the images.</a:t>
            </a:r>
            <a:endParaRPr b="1" sz="1000"/>
          </a:p>
          <a:p>
            <a:pPr indent="0" lvl="0" marL="0" marR="0" rtl="0" algn="just">
              <a:lnSpc>
                <a:spcPct val="100000"/>
              </a:lnSpc>
              <a:spcBef>
                <a:spcPts val="0"/>
              </a:spcBef>
              <a:spcAft>
                <a:spcPts val="0"/>
              </a:spcAft>
              <a:buClr>
                <a:srgbClr val="000000"/>
              </a:buClr>
              <a:buSzPts val="1200"/>
              <a:buFont typeface="Arial"/>
              <a:buNone/>
            </a:pPr>
            <a:r>
              <a:t/>
            </a:r>
            <a:endParaRPr b="1" sz="1000"/>
          </a:p>
          <a:p>
            <a:pPr indent="0" lvl="0" marL="0" marR="0" rtl="0" algn="just">
              <a:lnSpc>
                <a:spcPct val="100000"/>
              </a:lnSpc>
              <a:spcBef>
                <a:spcPts val="0"/>
              </a:spcBef>
              <a:spcAft>
                <a:spcPts val="0"/>
              </a:spcAft>
              <a:buClr>
                <a:srgbClr val="000000"/>
              </a:buClr>
              <a:buSzPts val="1200"/>
              <a:buFont typeface="Arial"/>
              <a:buNone/>
            </a:pPr>
            <a:r>
              <a:rPr b="1" lang="es" sz="1000"/>
              <a:t>Qualitative results (BEST results):</a:t>
            </a:r>
            <a:endParaRPr b="1"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We can see in the figure at the right, that the query images with lowest distance to the retrieved images are the ones of the class 0 (opencountry), and that in most cases all the 5 first retrieved images of that queries are of that class, hence getting the high Prec@5 we saw in the previous slide.</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The same happens with the classes 2 and 3 (forest and highway respectively) that most of the time the retrieved images are of the same class. Specially for the case of the highways, that are very similar between them, having almost not differences in features between the highway images of test and train subsets.</a:t>
            </a:r>
            <a:endParaRPr sz="1000"/>
          </a:p>
          <a:p>
            <a:pPr indent="0" lvl="0" marL="0" marR="0" rtl="0" algn="just">
              <a:lnSpc>
                <a:spcPct val="100000"/>
              </a:lnSpc>
              <a:spcBef>
                <a:spcPts val="0"/>
              </a:spcBef>
              <a:spcAft>
                <a:spcPts val="0"/>
              </a:spcAft>
              <a:buClr>
                <a:srgbClr val="000000"/>
              </a:buClr>
              <a:buSzPts val="1200"/>
              <a:buFont typeface="Arial"/>
              <a:buNone/>
            </a:pPr>
            <a:r>
              <a:t/>
            </a:r>
            <a:endParaRPr sz="1000"/>
          </a:p>
          <a:p>
            <a:pPr indent="0" lvl="0" marL="0" marR="0" rtl="0" algn="just">
              <a:lnSpc>
                <a:spcPct val="100000"/>
              </a:lnSpc>
              <a:spcBef>
                <a:spcPts val="0"/>
              </a:spcBef>
              <a:spcAft>
                <a:spcPts val="0"/>
              </a:spcAft>
              <a:buClr>
                <a:srgbClr val="000000"/>
              </a:buClr>
              <a:buSzPts val="1200"/>
              <a:buFont typeface="Arial"/>
              <a:buNone/>
            </a:pPr>
            <a:r>
              <a:rPr lang="es" sz="1000"/>
              <a:t>However, notice that, even in the best cases as shown in right, sometimes the retrieved image, despite having a very low distance to the query image, can be of class 5</a:t>
            </a:r>
            <a:r>
              <a:rPr lang="es" sz="1200"/>
              <a:t> </a:t>
            </a:r>
            <a:r>
              <a:rPr lang="es" sz="1000"/>
              <a:t>(mountain) when the query image is of class 2 (forest) due to the trees that usually appear in some mountains.</a:t>
            </a:r>
            <a:endParaRPr sz="1000"/>
          </a:p>
        </p:txBody>
      </p:sp>
      <p:pic>
        <p:nvPicPr>
          <p:cNvPr id="210" name="Google Shape;210;g22e08b0dc36_0_81"/>
          <p:cNvPicPr preferRelativeResize="0"/>
          <p:nvPr/>
        </p:nvPicPr>
        <p:blipFill>
          <a:blip r:embed="rId4">
            <a:alphaModFix/>
          </a:blip>
          <a:stretch>
            <a:fillRect/>
          </a:stretch>
        </p:blipFill>
        <p:spPr>
          <a:xfrm>
            <a:off x="5873650" y="693750"/>
            <a:ext cx="2743825" cy="4331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